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 id="257" r:id="rId3"/>
    <p:sldId id="264" r:id="rId4"/>
    <p:sldId id="262" r:id="rId5"/>
    <p:sldId id="263" r:id="rId6"/>
    <p:sldId id="265" r:id="rId7"/>
    <p:sldId id="266" r:id="rId8"/>
    <p:sldId id="267" r:id="rId9"/>
    <p:sldId id="268" r:id="rId10"/>
    <p:sldId id="274" r:id="rId11"/>
    <p:sldId id="269" r:id="rId12"/>
    <p:sldId id="270" r:id="rId13"/>
    <p:sldId id="271" r:id="rId14"/>
    <p:sldId id="272" r:id="rId15"/>
    <p:sldId id="273" r:id="rId16"/>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080808"/>
    <a:srgbClr val="0D0D0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20" autoAdjust="0"/>
    <p:restoredTop sz="94660"/>
  </p:normalViewPr>
  <p:slideViewPr>
    <p:cSldViewPr snapToGrid="0">
      <p:cViewPr varScale="1">
        <p:scale>
          <a:sx n="88" d="100"/>
          <a:sy n="88" d="100"/>
        </p:scale>
        <p:origin x="-374" y="-77"/>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ltLang="zh-CN"/>
              <a:t>Click to edit Master title style</a:t>
            </a:r>
            <a:endParaRPr lang="zh-CN" alt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ltLang="zh-CN"/>
              <a:t>Click to edit Master subtitle style</a:t>
            </a:r>
            <a:endParaRPr lang="zh-CN" altLang="en-US"/>
          </a:p>
        </p:txBody>
      </p:sp>
      <p:sp>
        <p:nvSpPr>
          <p:cNvPr id="4" name="Date Placeholder 3"/>
          <p:cNvSpPr>
            <a:spLocks noGrp="1"/>
          </p:cNvSpPr>
          <p:nvPr>
            <p:ph type="dt" sz="half" idx="10"/>
          </p:nvPr>
        </p:nvSpPr>
        <p:spPr/>
        <p:txBody>
          <a:bodyPr/>
          <a:lstStyle/>
          <a:p>
            <a:fld id="{D82FD332-25E3-4F75-B94B-995ECB8523EB}" type="datetimeFigureOut">
              <a:rPr lang="zh-CN" altLang="en-US" smtClean="0"/>
              <a:t>2020/7/14</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D15510BD-8F2F-4E86-B97B-555EE5ECA8F3}" type="slidenum">
              <a:rPr lang="zh-CN" altLang="en-US" smtClean="0"/>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a:t>Click to edit Master title style</a:t>
            </a:r>
            <a:endParaRPr lang="zh-CN" altLang="en-US"/>
          </a:p>
        </p:txBody>
      </p:sp>
      <p:sp>
        <p:nvSpPr>
          <p:cNvPr id="3" name="Vertical Text Placeholder 2"/>
          <p:cNvSpPr>
            <a:spLocks noGrp="1"/>
          </p:cNvSpPr>
          <p:nvPr>
            <p:ph type="body" orient="vert" idx="1"/>
          </p:nvPr>
        </p:nvSpPr>
        <p:spPr/>
        <p:txBody>
          <a:bodyPr vert="eaVert"/>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zh-CN" altLang="en-US"/>
          </a:p>
        </p:txBody>
      </p:sp>
      <p:sp>
        <p:nvSpPr>
          <p:cNvPr id="4" name="Date Placeholder 3"/>
          <p:cNvSpPr>
            <a:spLocks noGrp="1"/>
          </p:cNvSpPr>
          <p:nvPr>
            <p:ph type="dt" sz="half" idx="10"/>
          </p:nvPr>
        </p:nvSpPr>
        <p:spPr/>
        <p:txBody>
          <a:bodyPr/>
          <a:lstStyle/>
          <a:p>
            <a:fld id="{D82FD332-25E3-4F75-B94B-995ECB8523EB}" type="datetimeFigureOut">
              <a:rPr lang="zh-CN" altLang="en-US" smtClean="0"/>
              <a:t>2020/7/14</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D15510BD-8F2F-4E86-B97B-555EE5ECA8F3}"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ltLang="zh-CN"/>
              <a:t>Click to edit Master title style</a:t>
            </a:r>
            <a:endParaRPr lang="zh-CN" alt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zh-CN" altLang="en-US"/>
          </a:p>
        </p:txBody>
      </p:sp>
      <p:sp>
        <p:nvSpPr>
          <p:cNvPr id="4" name="Date Placeholder 3"/>
          <p:cNvSpPr>
            <a:spLocks noGrp="1"/>
          </p:cNvSpPr>
          <p:nvPr>
            <p:ph type="dt" sz="half" idx="10"/>
          </p:nvPr>
        </p:nvSpPr>
        <p:spPr/>
        <p:txBody>
          <a:bodyPr/>
          <a:lstStyle/>
          <a:p>
            <a:fld id="{D82FD332-25E3-4F75-B94B-995ECB8523EB}" type="datetimeFigureOut">
              <a:rPr lang="zh-CN" altLang="en-US" smtClean="0"/>
              <a:t>2020/7/14</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D15510BD-8F2F-4E86-B97B-555EE5ECA8F3}"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a:t>Click to edit Master title style</a:t>
            </a:r>
            <a:endParaRPr lang="zh-CN" altLang="en-US"/>
          </a:p>
        </p:txBody>
      </p:sp>
      <p:sp>
        <p:nvSpPr>
          <p:cNvPr id="3" name="Content Placeholder 2"/>
          <p:cNvSpPr>
            <a:spLocks noGrp="1"/>
          </p:cNvSpPr>
          <p:nvPr>
            <p:ph idx="1"/>
          </p:nvPr>
        </p:nvSpPr>
        <p:spPr/>
        <p:txBody>
          <a:bodyPr/>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zh-CN" altLang="en-US"/>
          </a:p>
        </p:txBody>
      </p:sp>
      <p:sp>
        <p:nvSpPr>
          <p:cNvPr id="4" name="Date Placeholder 3"/>
          <p:cNvSpPr>
            <a:spLocks noGrp="1"/>
          </p:cNvSpPr>
          <p:nvPr>
            <p:ph type="dt" sz="half" idx="10"/>
          </p:nvPr>
        </p:nvSpPr>
        <p:spPr/>
        <p:txBody>
          <a:bodyPr/>
          <a:lstStyle/>
          <a:p>
            <a:fld id="{D82FD332-25E3-4F75-B94B-995ECB8523EB}" type="datetimeFigureOut">
              <a:rPr lang="zh-CN" altLang="en-US" smtClean="0"/>
              <a:t>2020/7/14</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D15510BD-8F2F-4E86-B97B-555EE5ECA8F3}"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ltLang="zh-CN"/>
              <a:t>Click to edit Master title style</a:t>
            </a:r>
            <a:endParaRPr lang="zh-CN" alt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ltLang="zh-CN"/>
              <a:t>Click to edit Master text styles</a:t>
            </a:r>
          </a:p>
        </p:txBody>
      </p:sp>
      <p:sp>
        <p:nvSpPr>
          <p:cNvPr id="4" name="Date Placeholder 3"/>
          <p:cNvSpPr>
            <a:spLocks noGrp="1"/>
          </p:cNvSpPr>
          <p:nvPr>
            <p:ph type="dt" sz="half" idx="10"/>
          </p:nvPr>
        </p:nvSpPr>
        <p:spPr/>
        <p:txBody>
          <a:bodyPr/>
          <a:lstStyle/>
          <a:p>
            <a:fld id="{D82FD332-25E3-4F75-B94B-995ECB8523EB}" type="datetimeFigureOut">
              <a:rPr lang="zh-CN" altLang="en-US" smtClean="0"/>
              <a:t>2020/7/14</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D15510BD-8F2F-4E86-B97B-555EE5ECA8F3}"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a:t>Click to edit Master title style</a:t>
            </a:r>
            <a:endParaRPr lang="zh-CN" altLang="en-US"/>
          </a:p>
        </p:txBody>
      </p:sp>
      <p:sp>
        <p:nvSpPr>
          <p:cNvPr id="3" name="Content Placeholder 2"/>
          <p:cNvSpPr>
            <a:spLocks noGrp="1"/>
          </p:cNvSpPr>
          <p:nvPr>
            <p:ph sz="half" idx="1"/>
          </p:nvPr>
        </p:nvSpPr>
        <p:spPr>
          <a:xfrm>
            <a:off x="838200" y="1825625"/>
            <a:ext cx="5181600" cy="4351338"/>
          </a:xfrm>
        </p:spPr>
        <p:txBody>
          <a:bodyPr/>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zh-CN" altLang="en-US"/>
          </a:p>
        </p:txBody>
      </p:sp>
      <p:sp>
        <p:nvSpPr>
          <p:cNvPr id="4" name="Content Placeholder 3"/>
          <p:cNvSpPr>
            <a:spLocks noGrp="1"/>
          </p:cNvSpPr>
          <p:nvPr>
            <p:ph sz="half" idx="2"/>
          </p:nvPr>
        </p:nvSpPr>
        <p:spPr>
          <a:xfrm>
            <a:off x="6172200" y="1825625"/>
            <a:ext cx="5181600" cy="4351338"/>
          </a:xfrm>
        </p:spPr>
        <p:txBody>
          <a:bodyPr/>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zh-CN" altLang="en-US"/>
          </a:p>
        </p:txBody>
      </p:sp>
      <p:sp>
        <p:nvSpPr>
          <p:cNvPr id="5" name="Date Placeholder 4"/>
          <p:cNvSpPr>
            <a:spLocks noGrp="1"/>
          </p:cNvSpPr>
          <p:nvPr>
            <p:ph type="dt" sz="half" idx="10"/>
          </p:nvPr>
        </p:nvSpPr>
        <p:spPr/>
        <p:txBody>
          <a:bodyPr/>
          <a:lstStyle/>
          <a:p>
            <a:fld id="{D82FD332-25E3-4F75-B94B-995ECB8523EB}" type="datetimeFigureOut">
              <a:rPr lang="zh-CN" altLang="en-US" smtClean="0"/>
              <a:t>2020/7/14</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D15510BD-8F2F-4E86-B97B-555EE5ECA8F3}"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ltLang="zh-CN"/>
              <a:t>Click to edit Master title style</a:t>
            </a:r>
            <a:endParaRPr lang="zh-CN" alt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zh-CN"/>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zh-CN" alt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zh-CN"/>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zh-CN" altLang="en-US"/>
          </a:p>
        </p:txBody>
      </p:sp>
      <p:sp>
        <p:nvSpPr>
          <p:cNvPr id="7" name="Date Placeholder 6"/>
          <p:cNvSpPr>
            <a:spLocks noGrp="1"/>
          </p:cNvSpPr>
          <p:nvPr>
            <p:ph type="dt" sz="half" idx="10"/>
          </p:nvPr>
        </p:nvSpPr>
        <p:spPr/>
        <p:txBody>
          <a:bodyPr/>
          <a:lstStyle/>
          <a:p>
            <a:fld id="{D82FD332-25E3-4F75-B94B-995ECB8523EB}" type="datetimeFigureOut">
              <a:rPr lang="zh-CN" altLang="en-US" smtClean="0"/>
              <a:t>2020/7/14</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D15510BD-8F2F-4E86-B97B-555EE5ECA8F3}"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a:t>Click to edit Master title style</a:t>
            </a:r>
            <a:endParaRPr lang="zh-CN" altLang="en-US"/>
          </a:p>
        </p:txBody>
      </p:sp>
      <p:sp>
        <p:nvSpPr>
          <p:cNvPr id="3" name="Date Placeholder 2"/>
          <p:cNvSpPr>
            <a:spLocks noGrp="1"/>
          </p:cNvSpPr>
          <p:nvPr>
            <p:ph type="dt" sz="half" idx="10"/>
          </p:nvPr>
        </p:nvSpPr>
        <p:spPr/>
        <p:txBody>
          <a:bodyPr/>
          <a:lstStyle/>
          <a:p>
            <a:fld id="{D82FD332-25E3-4F75-B94B-995ECB8523EB}" type="datetimeFigureOut">
              <a:rPr lang="zh-CN" altLang="en-US" smtClean="0"/>
              <a:t>2020/7/14</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D15510BD-8F2F-4E86-B97B-555EE5ECA8F3}"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82FD332-25E3-4F75-B94B-995ECB8523EB}" type="datetimeFigureOut">
              <a:rPr lang="zh-CN" altLang="en-US" smtClean="0"/>
              <a:t>2020/7/14</a:t>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D15510BD-8F2F-4E86-B97B-555EE5ECA8F3}"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ltLang="zh-CN"/>
              <a:t>Click to edit Master title style</a:t>
            </a:r>
            <a:endParaRPr lang="zh-CN" alt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zh-CN" alt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ltLang="zh-CN"/>
              <a:t>Click to edit Master text styles</a:t>
            </a:r>
          </a:p>
        </p:txBody>
      </p:sp>
      <p:sp>
        <p:nvSpPr>
          <p:cNvPr id="5" name="Date Placeholder 4"/>
          <p:cNvSpPr>
            <a:spLocks noGrp="1"/>
          </p:cNvSpPr>
          <p:nvPr>
            <p:ph type="dt" sz="half" idx="10"/>
          </p:nvPr>
        </p:nvSpPr>
        <p:spPr/>
        <p:txBody>
          <a:bodyPr/>
          <a:lstStyle/>
          <a:p>
            <a:fld id="{D82FD332-25E3-4F75-B94B-995ECB8523EB}" type="datetimeFigureOut">
              <a:rPr lang="zh-CN" altLang="en-US" smtClean="0"/>
              <a:t>2020/7/14</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D15510BD-8F2F-4E86-B97B-555EE5ECA8F3}"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ltLang="zh-CN"/>
              <a:t>Click to edit Master title style</a:t>
            </a:r>
            <a:endParaRPr lang="zh-CN" alt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ltLang="zh-CN"/>
              <a:t>Click to edit Master text styles</a:t>
            </a:r>
          </a:p>
        </p:txBody>
      </p:sp>
      <p:sp>
        <p:nvSpPr>
          <p:cNvPr id="5" name="Date Placeholder 4"/>
          <p:cNvSpPr>
            <a:spLocks noGrp="1"/>
          </p:cNvSpPr>
          <p:nvPr>
            <p:ph type="dt" sz="half" idx="10"/>
          </p:nvPr>
        </p:nvSpPr>
        <p:spPr/>
        <p:txBody>
          <a:bodyPr/>
          <a:lstStyle/>
          <a:p>
            <a:fld id="{D82FD332-25E3-4F75-B94B-995ECB8523EB}" type="datetimeFigureOut">
              <a:rPr lang="zh-CN" altLang="en-US" smtClean="0"/>
              <a:t>2020/7/14</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D15510BD-8F2F-4E86-B97B-555EE5ECA8F3}"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6">
                <a:lumMod val="40000"/>
                <a:lumOff val="60000"/>
              </a:schemeClr>
            </a:gs>
            <a:gs pos="100000">
              <a:schemeClr val="accent6">
                <a:lumMod val="60000"/>
                <a:lumOff val="40000"/>
              </a:schemeClr>
            </a:gs>
          </a:gsLst>
          <a:lin ang="54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ltLang="zh-CN"/>
              <a:t>Click to edit Master title style</a:t>
            </a:r>
            <a:endParaRPr lang="zh-CN" alt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zh-CN" alt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82FD332-25E3-4F75-B94B-995ECB8523EB}" type="datetimeFigureOut">
              <a:rPr lang="zh-CN" altLang="en-US" smtClean="0"/>
              <a:t>2020/7/14</a:t>
            </a:fld>
            <a:endParaRPr lang="zh-CN" alt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5510BD-8F2F-4E86-B97B-555EE5ECA8F3}"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image" Target="../media/image20.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image" Target="../media/image2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4.jpeg"/><Relationship Id="rId2" Type="http://schemas.openxmlformats.org/officeDocument/2006/relationships/image" Target="../media/image23.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s://zoom.us/support/download" TargetMode="Externa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9" name="Picture 8" descr="A group of people sitting at a table using a computer&#10;&#10;Description automatically generated"/>
          <p:cNvPicPr>
            <a:picLocks noChangeAspect="1"/>
          </p:cNvPicPr>
          <p:nvPr/>
        </p:nvPicPr>
        <p:blipFill rotWithShape="1">
          <a:blip r:embed="rId2" cstate="email">
            <a:alphaModFix amt="35000"/>
            <a:extLst>
              <a:ext uri="{28A0092B-C50C-407E-A947-70E740481C1C}">
                <a14:useLocalDpi xmlns:a14="http://schemas.microsoft.com/office/drawing/2010/main"/>
              </a:ext>
            </a:extLst>
          </a:blip>
          <a:srcRect/>
          <a:stretch>
            <a:fillRect/>
          </a:stretch>
        </p:blipFill>
        <p:spPr>
          <a:xfrm>
            <a:off x="0" y="0"/>
            <a:ext cx="12192000" cy="6858000"/>
          </a:xfrm>
          <a:prstGeom prst="rect">
            <a:avLst/>
          </a:prstGeom>
        </p:spPr>
      </p:pic>
      <p:sp>
        <p:nvSpPr>
          <p:cNvPr id="7" name="TextBox 6"/>
          <p:cNvSpPr txBox="1"/>
          <p:nvPr/>
        </p:nvSpPr>
        <p:spPr>
          <a:xfrm>
            <a:off x="5596957" y="3645408"/>
            <a:ext cx="5729411" cy="1546923"/>
          </a:xfrm>
          <a:prstGeom prst="rect">
            <a:avLst/>
          </a:prstGeom>
        </p:spPr>
        <p:txBody>
          <a:bodyPr vert="horz" lIns="91440" tIns="45720" rIns="91440" bIns="45720" rtlCol="0" anchor="t">
            <a:normAutofit fontScale="92500"/>
          </a:bodyPr>
          <a:lstStyle/>
          <a:p>
            <a:pPr>
              <a:lnSpc>
                <a:spcPct val="90000"/>
              </a:lnSpc>
              <a:spcBef>
                <a:spcPct val="0"/>
              </a:spcBef>
              <a:spcAft>
                <a:spcPts val="600"/>
              </a:spcAft>
            </a:pPr>
            <a:r>
              <a:rPr lang="en-US" altLang="zh-CN" sz="3900" b="1" kern="1200" dirty="0">
                <a:solidFill>
                  <a:schemeClr val="accent4">
                    <a:lumMod val="60000"/>
                    <a:lumOff val="40000"/>
                  </a:schemeClr>
                </a:solidFill>
                <a:latin typeface="Arial Black" panose="020B0A04020102020204" pitchFamily="34" charset="0"/>
                <a:ea typeface="+mj-ea"/>
                <a:cs typeface="+mj-cs"/>
              </a:rPr>
              <a:t>JOIN A B2B MEETING </a:t>
            </a:r>
          </a:p>
          <a:p>
            <a:pPr>
              <a:lnSpc>
                <a:spcPct val="90000"/>
              </a:lnSpc>
              <a:spcBef>
                <a:spcPct val="0"/>
              </a:spcBef>
              <a:spcAft>
                <a:spcPts val="600"/>
              </a:spcAft>
            </a:pPr>
            <a:r>
              <a:rPr lang="en-US" altLang="zh-CN" sz="3900" b="1" kern="1200" dirty="0">
                <a:solidFill>
                  <a:schemeClr val="accent4">
                    <a:lumMod val="60000"/>
                    <a:lumOff val="40000"/>
                  </a:schemeClr>
                </a:solidFill>
                <a:latin typeface="Arial Black" panose="020B0A04020102020204" pitchFamily="34" charset="0"/>
                <a:ea typeface="+mj-ea"/>
                <a:cs typeface="+mj-cs"/>
              </a:rPr>
              <a:t>ON ZOOM</a:t>
            </a:r>
            <a:endParaRPr lang="en-US" altLang="zh-CN" sz="1200" b="1" kern="1200" dirty="0">
              <a:solidFill>
                <a:schemeClr val="tx1"/>
              </a:solidFill>
              <a:latin typeface="Arial Black" panose="020B0A04020102020204" pitchFamily="34" charset="0"/>
              <a:ea typeface="+mj-ea"/>
              <a:cs typeface="+mj-cs"/>
            </a:endParaRPr>
          </a:p>
        </p:txBody>
      </p:sp>
      <p:sp>
        <p:nvSpPr>
          <p:cNvPr id="14" name="Freeform: Shape 13"/>
          <p:cNvSpPr>
            <a:spLocks noGrp="1" noRot="1" noChangeAspect="1" noMove="1" noResize="1" noEditPoints="1" noAdjustHandles="1" noChangeArrowheads="1" noChangeShapeType="1" noTextEdit="1"/>
          </p:cNvSpPr>
          <p:nvPr/>
        </p:nvSpPr>
        <p:spPr>
          <a:xfrm flipV="1">
            <a:off x="0" y="0"/>
            <a:ext cx="5389868" cy="6374535"/>
          </a:xfrm>
          <a:custGeom>
            <a:avLst/>
            <a:gdLst>
              <a:gd name="connsiteX0" fmla="*/ 620377 w 5389868"/>
              <a:gd name="connsiteY0" fmla="*/ 6374535 h 6374535"/>
              <a:gd name="connsiteX1" fmla="*/ 3459520 w 5389868"/>
              <a:gd name="connsiteY1" fmla="*/ 6374535 h 6374535"/>
              <a:gd name="connsiteX2" fmla="*/ 3638761 w 5389868"/>
              <a:gd name="connsiteY2" fmla="*/ 6288190 h 6374535"/>
              <a:gd name="connsiteX3" fmla="*/ 5389868 w 5389868"/>
              <a:gd name="connsiteY3" fmla="*/ 3346018 h 6374535"/>
              <a:gd name="connsiteX4" fmla="*/ 2043850 w 5389868"/>
              <a:gd name="connsiteY4" fmla="*/ 0 h 6374535"/>
              <a:gd name="connsiteX5" fmla="*/ 139826 w 5389868"/>
              <a:gd name="connsiteY5" fmla="*/ 594192 h 6374535"/>
              <a:gd name="connsiteX6" fmla="*/ 0 w 5389868"/>
              <a:gd name="connsiteY6" fmla="*/ 700065 h 6374535"/>
              <a:gd name="connsiteX7" fmla="*/ 0 w 5389868"/>
              <a:gd name="connsiteY7" fmla="*/ 5991971 h 6374535"/>
              <a:gd name="connsiteX8" fmla="*/ 139827 w 5389868"/>
              <a:gd name="connsiteY8" fmla="*/ 6097845 h 6374535"/>
              <a:gd name="connsiteX9" fmla="*/ 378347 w 5389868"/>
              <a:gd name="connsiteY9" fmla="*/ 6248727 h 63745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389868" h="6374535">
                <a:moveTo>
                  <a:pt x="620377" y="6374535"/>
                </a:moveTo>
                <a:lnTo>
                  <a:pt x="3459520" y="6374535"/>
                </a:lnTo>
                <a:lnTo>
                  <a:pt x="3638761" y="6288190"/>
                </a:lnTo>
                <a:cubicBezTo>
                  <a:pt x="4681799" y="5721578"/>
                  <a:pt x="5389868" y="4616487"/>
                  <a:pt x="5389868" y="3346018"/>
                </a:cubicBezTo>
                <a:cubicBezTo>
                  <a:pt x="5389868" y="1498063"/>
                  <a:pt x="3891805" y="0"/>
                  <a:pt x="2043850" y="0"/>
                </a:cubicBezTo>
                <a:cubicBezTo>
                  <a:pt x="1336430" y="0"/>
                  <a:pt x="680285" y="219535"/>
                  <a:pt x="139826" y="594192"/>
                </a:cubicBezTo>
                <a:lnTo>
                  <a:pt x="0" y="700065"/>
                </a:lnTo>
                <a:lnTo>
                  <a:pt x="0" y="5991971"/>
                </a:lnTo>
                <a:lnTo>
                  <a:pt x="139827" y="6097845"/>
                </a:lnTo>
                <a:cubicBezTo>
                  <a:pt x="217035" y="6151367"/>
                  <a:pt x="296605" y="6201724"/>
                  <a:pt x="378347" y="6248727"/>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6" name="Picture 2" descr="How to Use Zoom While We're Trapped at Home For Online Classes and ..."/>
          <p:cNvPicPr>
            <a:picLocks noChangeAspect="1" noChangeArrowheads="1"/>
          </p:cNvPicPr>
          <p:nvPr/>
        </p:nvPicPr>
        <p:blipFill rotWithShape="1">
          <a:blip r:embed="rId3" cstate="email">
            <a:extLst>
              <a:ext uri="{28A0092B-C50C-407E-A947-70E740481C1C}">
                <a14:useLocalDpi xmlns:a14="http://schemas.microsoft.com/office/drawing/2010/main"/>
              </a:ext>
            </a:extLst>
          </a:blip>
          <a:srcRect/>
          <a:stretch>
            <a:fillRect/>
          </a:stretch>
        </p:blipFill>
        <p:spPr bwMode="auto">
          <a:xfrm>
            <a:off x="4" y="4"/>
            <a:ext cx="5234519" cy="6210629"/>
          </a:xfrm>
          <a:custGeom>
            <a:avLst/>
            <a:gdLst/>
            <a:ahLst/>
            <a:cxnLst/>
            <a:rect l="l" t="t" r="r" b="b"/>
            <a:pathLst>
              <a:path w="5234519" h="6210629">
                <a:moveTo>
                  <a:pt x="1082595" y="0"/>
                </a:moveTo>
                <a:lnTo>
                  <a:pt x="3027450" y="0"/>
                </a:lnTo>
                <a:lnTo>
                  <a:pt x="3291029" y="96471"/>
                </a:lnTo>
                <a:cubicBezTo>
                  <a:pt x="4433137" y="579542"/>
                  <a:pt x="5234519" y="1710443"/>
                  <a:pt x="5234519" y="3028517"/>
                </a:cubicBezTo>
                <a:cubicBezTo>
                  <a:pt x="5234519" y="4785949"/>
                  <a:pt x="3809839" y="6210629"/>
                  <a:pt x="2052407" y="6210629"/>
                </a:cubicBezTo>
                <a:cubicBezTo>
                  <a:pt x="1283531" y="6210629"/>
                  <a:pt x="578345" y="5937936"/>
                  <a:pt x="28288" y="5483989"/>
                </a:cubicBezTo>
                <a:lnTo>
                  <a:pt x="0" y="5458279"/>
                </a:lnTo>
                <a:lnTo>
                  <a:pt x="0" y="598754"/>
                </a:lnTo>
                <a:lnTo>
                  <a:pt x="28288" y="573044"/>
                </a:lnTo>
                <a:cubicBezTo>
                  <a:pt x="303317" y="346070"/>
                  <a:pt x="617127" y="164410"/>
                  <a:pt x="958290" y="39494"/>
                </a:cubicBezTo>
                <a:close/>
              </a:path>
            </a:pathLst>
          </a:custGeom>
          <a:noFill/>
          <a:extLst>
            <a:ext uri="{909E8E84-426E-40DD-AFC4-6F175D3DCCD1}">
              <a14:hiddenFill xmlns:a14="http://schemas.microsoft.com/office/drawing/2010/main">
                <a:solidFill>
                  <a:srgbClr val="FFFFFF"/>
                </a:solidFill>
              </a14:hiddenFill>
            </a:ext>
          </a:extLst>
        </p:spPr>
      </p:pic>
      <p:sp>
        <p:nvSpPr>
          <p:cNvPr id="12" name="TextBox 11"/>
          <p:cNvSpPr txBox="1"/>
          <p:nvPr/>
        </p:nvSpPr>
        <p:spPr>
          <a:xfrm>
            <a:off x="11095079" y="6447431"/>
            <a:ext cx="1477921" cy="410569"/>
          </a:xfrm>
          <a:prstGeom prst="rect">
            <a:avLst/>
          </a:prstGeom>
        </p:spPr>
        <p:txBody>
          <a:bodyPr vert="horz" lIns="91440" tIns="45720" rIns="91440" bIns="45720" rtlCol="0" anchor="t">
            <a:normAutofit/>
          </a:bodyPr>
          <a:lstStyle/>
          <a:p>
            <a:pPr>
              <a:lnSpc>
                <a:spcPct val="90000"/>
              </a:lnSpc>
              <a:spcBef>
                <a:spcPct val="0"/>
              </a:spcBef>
              <a:spcAft>
                <a:spcPts val="600"/>
              </a:spcAft>
            </a:pPr>
            <a:r>
              <a:rPr lang="en-US" altLang="zh-CN" sz="1200" b="1" kern="1200" dirty="0">
                <a:solidFill>
                  <a:schemeClr val="tx1"/>
                </a:solidFill>
                <a:latin typeface="Arial Black" panose="020B0A04020102020204" pitchFamily="34" charset="0"/>
                <a:ea typeface="+mj-ea"/>
                <a:cs typeface="+mj-cs"/>
              </a:rPr>
              <a:t>2020.05</a:t>
            </a:r>
          </a:p>
        </p:txBody>
      </p:sp>
    </p:spTree>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screenshot of a computer screen&#10;&#10;Description automatically generated"/>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324278" y="1085340"/>
            <a:ext cx="7649112" cy="5360860"/>
          </a:xfrm>
          <a:prstGeom prst="rect">
            <a:avLst/>
          </a:prstGeom>
        </p:spPr>
      </p:pic>
      <p:sp>
        <p:nvSpPr>
          <p:cNvPr id="9" name="TextBox 8"/>
          <p:cNvSpPr txBox="1"/>
          <p:nvPr/>
        </p:nvSpPr>
        <p:spPr>
          <a:xfrm>
            <a:off x="324278" y="285837"/>
            <a:ext cx="8207472" cy="1058357"/>
          </a:xfrm>
          <a:prstGeom prst="rect">
            <a:avLst/>
          </a:prstGeom>
        </p:spPr>
        <p:txBody>
          <a:bodyPr vert="horz" lIns="91440" tIns="45720" rIns="91440" bIns="45720" rtlCol="0" anchor="t">
            <a:normAutofit/>
          </a:bodyPr>
          <a:lstStyle/>
          <a:p>
            <a:pPr>
              <a:lnSpc>
                <a:spcPct val="90000"/>
              </a:lnSpc>
              <a:spcBef>
                <a:spcPct val="0"/>
              </a:spcBef>
              <a:spcAft>
                <a:spcPts val="600"/>
              </a:spcAft>
            </a:pPr>
            <a:r>
              <a:rPr lang="en-US" altLang="zh-CN" sz="2400" kern="1200" dirty="0">
                <a:latin typeface="Arial" panose="020B0604020202020204" pitchFamily="34" charset="0"/>
                <a:ea typeface="+mj-ea"/>
                <a:cs typeface="Arial" panose="020B0604020202020204" pitchFamily="34" charset="0"/>
              </a:rPr>
              <a:t>When you are in </a:t>
            </a:r>
            <a:r>
              <a:rPr lang="en-US" altLang="zh-CN" sz="2400" b="1" kern="1200" dirty="0">
                <a:latin typeface="Arial" panose="020B0604020202020204" pitchFamily="34" charset="0"/>
                <a:ea typeface="+mj-ea"/>
                <a:cs typeface="Arial" panose="020B0604020202020204" pitchFamily="34" charset="0"/>
              </a:rPr>
              <a:t>the breakout room</a:t>
            </a:r>
            <a:r>
              <a:rPr lang="en-US" altLang="zh-CN" sz="2400" kern="1200" dirty="0">
                <a:latin typeface="Arial" panose="020B0604020202020204" pitchFamily="34" charset="0"/>
                <a:ea typeface="+mj-ea"/>
                <a:cs typeface="Arial" panose="020B0604020202020204" pitchFamily="34" charset="0"/>
              </a:rPr>
              <a:t>, you can use </a:t>
            </a:r>
            <a:r>
              <a:rPr lang="en-US" altLang="zh-CN" sz="2400" kern="1200" dirty="0">
                <a:solidFill>
                  <a:schemeClr val="accent1"/>
                </a:solidFill>
                <a:latin typeface="Arial" panose="020B0604020202020204" pitchFamily="34" charset="0"/>
                <a:ea typeface="+mj-ea"/>
                <a:cs typeface="Arial" panose="020B0604020202020204" pitchFamily="34" charset="0"/>
              </a:rPr>
              <a:t>chat </a:t>
            </a:r>
            <a:r>
              <a:rPr lang="en-US" altLang="zh-CN" sz="2400" kern="1200" dirty="0">
                <a:latin typeface="Arial" panose="020B0604020202020204" pitchFamily="34" charset="0"/>
                <a:ea typeface="+mj-ea"/>
                <a:cs typeface="Arial" panose="020B0604020202020204" pitchFamily="34" charset="0"/>
              </a:rPr>
              <a:t>to share your contact information to your potential partners.  </a:t>
            </a:r>
            <a:endParaRPr lang="en-US" altLang="zh-CN" sz="2400" dirty="0"/>
          </a:p>
          <a:p>
            <a:pPr>
              <a:lnSpc>
                <a:spcPct val="90000"/>
              </a:lnSpc>
              <a:spcBef>
                <a:spcPct val="0"/>
              </a:spcBef>
              <a:spcAft>
                <a:spcPts val="600"/>
              </a:spcAft>
            </a:pPr>
            <a:endParaRPr lang="en-US" altLang="zh-CN" sz="2400" kern="1200" dirty="0">
              <a:latin typeface="Arial" panose="020B0604020202020204" pitchFamily="34" charset="0"/>
              <a:ea typeface="+mj-ea"/>
              <a:cs typeface="Arial" panose="020B0604020202020204" pitchFamily="34" charset="0"/>
            </a:endParaRPr>
          </a:p>
        </p:txBody>
      </p:sp>
      <p:sp>
        <p:nvSpPr>
          <p:cNvPr id="10" name="Oval 9"/>
          <p:cNvSpPr/>
          <p:nvPr/>
        </p:nvSpPr>
        <p:spPr>
          <a:xfrm>
            <a:off x="3236799" y="5969048"/>
            <a:ext cx="603115" cy="603115"/>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Rectangle 11"/>
          <p:cNvSpPr/>
          <p:nvPr/>
        </p:nvSpPr>
        <p:spPr>
          <a:xfrm>
            <a:off x="3139601" y="2254097"/>
            <a:ext cx="2426311" cy="2675711"/>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A screenshot of a computer screen&#10;&#10;Description automatically generated"/>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320800" y="1912900"/>
            <a:ext cx="6422395" cy="4491337"/>
          </a:xfrm>
          <a:prstGeom prst="rect">
            <a:avLst/>
          </a:prstGeom>
        </p:spPr>
      </p:pic>
      <p:sp>
        <p:nvSpPr>
          <p:cNvPr id="9" name="TextBox 8"/>
          <p:cNvSpPr txBox="1"/>
          <p:nvPr/>
        </p:nvSpPr>
        <p:spPr>
          <a:xfrm>
            <a:off x="9231549" y="3291425"/>
            <a:ext cx="2706452" cy="1058357"/>
          </a:xfrm>
          <a:prstGeom prst="rect">
            <a:avLst/>
          </a:prstGeom>
        </p:spPr>
        <p:txBody>
          <a:bodyPr vert="horz" lIns="91440" tIns="45720" rIns="91440" bIns="45720" rtlCol="0" anchor="t">
            <a:normAutofit/>
          </a:bodyPr>
          <a:lstStyle/>
          <a:p>
            <a:pPr>
              <a:lnSpc>
                <a:spcPct val="90000"/>
              </a:lnSpc>
              <a:spcBef>
                <a:spcPct val="0"/>
              </a:spcBef>
              <a:spcAft>
                <a:spcPts val="600"/>
              </a:spcAft>
            </a:pPr>
            <a:r>
              <a:rPr lang="en-US" altLang="zh-CN" sz="2400" kern="1200" dirty="0">
                <a:latin typeface="Arial" panose="020B0604020202020204" pitchFamily="34" charset="0"/>
                <a:ea typeface="+mj-ea"/>
                <a:cs typeface="Arial" panose="020B0604020202020204" pitchFamily="34" charset="0"/>
              </a:rPr>
              <a:t>How to leave the </a:t>
            </a:r>
          </a:p>
          <a:p>
            <a:pPr>
              <a:lnSpc>
                <a:spcPct val="90000"/>
              </a:lnSpc>
              <a:spcBef>
                <a:spcPct val="0"/>
              </a:spcBef>
              <a:spcAft>
                <a:spcPts val="600"/>
              </a:spcAft>
            </a:pPr>
            <a:r>
              <a:rPr lang="en-US" altLang="zh-CN" sz="2400" kern="1200" dirty="0">
                <a:latin typeface="Arial" panose="020B0604020202020204" pitchFamily="34" charset="0"/>
                <a:ea typeface="+mj-ea"/>
                <a:cs typeface="Arial" panose="020B0604020202020204" pitchFamily="34" charset="0"/>
              </a:rPr>
              <a:t>breakout room?</a:t>
            </a:r>
            <a:endParaRPr lang="en-US" altLang="zh-CN" sz="2400" dirty="0"/>
          </a:p>
          <a:p>
            <a:pPr>
              <a:lnSpc>
                <a:spcPct val="90000"/>
              </a:lnSpc>
              <a:spcBef>
                <a:spcPct val="0"/>
              </a:spcBef>
              <a:spcAft>
                <a:spcPts val="600"/>
              </a:spcAft>
            </a:pPr>
            <a:endParaRPr lang="en-US" altLang="zh-CN" sz="2400" kern="1200" dirty="0">
              <a:latin typeface="Arial" panose="020B0604020202020204" pitchFamily="34" charset="0"/>
              <a:ea typeface="+mj-ea"/>
              <a:cs typeface="Arial" panose="020B0604020202020204" pitchFamily="34" charset="0"/>
            </a:endParaRPr>
          </a:p>
        </p:txBody>
      </p:sp>
      <p:sp>
        <p:nvSpPr>
          <p:cNvPr id="11" name="Rectangle 10"/>
          <p:cNvSpPr/>
          <p:nvPr/>
        </p:nvSpPr>
        <p:spPr>
          <a:xfrm>
            <a:off x="7046581" y="6065196"/>
            <a:ext cx="696614" cy="339041"/>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TextBox 12"/>
          <p:cNvSpPr txBox="1"/>
          <p:nvPr/>
        </p:nvSpPr>
        <p:spPr>
          <a:xfrm>
            <a:off x="9231548" y="4378014"/>
            <a:ext cx="2431331" cy="2211651"/>
          </a:xfrm>
          <a:prstGeom prst="rect">
            <a:avLst/>
          </a:prstGeom>
        </p:spPr>
        <p:txBody>
          <a:bodyPr vert="horz" lIns="91440" tIns="45720" rIns="91440" bIns="45720" rtlCol="0" anchor="t">
            <a:normAutofit fontScale="90000"/>
          </a:bodyPr>
          <a:lstStyle/>
          <a:p>
            <a:pPr>
              <a:lnSpc>
                <a:spcPct val="90000"/>
              </a:lnSpc>
              <a:spcBef>
                <a:spcPct val="0"/>
              </a:spcBef>
              <a:spcAft>
                <a:spcPts val="600"/>
              </a:spcAft>
            </a:pPr>
            <a:r>
              <a:rPr lang="en-US" altLang="zh-CN" sz="2400" kern="1200" dirty="0">
                <a:latin typeface="Arial" panose="020B0604020202020204" pitchFamily="34" charset="0"/>
                <a:ea typeface="+mj-ea"/>
                <a:cs typeface="Arial" panose="020B0604020202020204" pitchFamily="34" charset="0"/>
              </a:rPr>
              <a:t>You can choose </a:t>
            </a:r>
            <a:br>
              <a:rPr lang="en-US" altLang="zh-CN" sz="2400" kern="1200" dirty="0">
                <a:latin typeface="Arial" panose="020B0604020202020204" pitchFamily="34" charset="0"/>
                <a:ea typeface="+mj-ea"/>
                <a:cs typeface="Arial" panose="020B0604020202020204" pitchFamily="34" charset="0"/>
              </a:rPr>
            </a:br>
            <a:r>
              <a:rPr lang="en-US" altLang="zh-CN" sz="2400" kern="1200" dirty="0">
                <a:latin typeface="Arial" panose="020B0604020202020204" pitchFamily="34" charset="0"/>
                <a:ea typeface="+mj-ea"/>
                <a:cs typeface="Arial" panose="020B0604020202020204" pitchFamily="34" charset="0"/>
              </a:rPr>
              <a:t>“</a:t>
            </a:r>
            <a:r>
              <a:rPr lang="en-US" altLang="zh-CN" sz="2400" kern="1200" dirty="0">
                <a:solidFill>
                  <a:schemeClr val="accent1"/>
                </a:solidFill>
                <a:latin typeface="Arial" panose="020B0604020202020204" pitchFamily="34" charset="0"/>
                <a:ea typeface="+mj-ea"/>
                <a:cs typeface="Arial" panose="020B0604020202020204" pitchFamily="34" charset="0"/>
              </a:rPr>
              <a:t>Leave breakout room”. </a:t>
            </a:r>
            <a:r>
              <a:rPr lang="en-US" altLang="zh-CN" sz="2400" kern="1200" dirty="0">
                <a:solidFill>
                  <a:srgbClr val="FF0000"/>
                </a:solidFill>
                <a:latin typeface="Arial" panose="020B0604020202020204" pitchFamily="34" charset="0"/>
                <a:ea typeface="+mj-ea"/>
                <a:cs typeface="Arial" panose="020B0604020202020204" pitchFamily="34" charset="0"/>
              </a:rPr>
              <a:t>Please do not choose “Leave Meeting” until we finish the whole conference.</a:t>
            </a:r>
          </a:p>
        </p:txBody>
      </p:sp>
      <p:pic>
        <p:nvPicPr>
          <p:cNvPr id="15" name="Picture 14" descr="A picture containing clock, microwave&#10;&#10;Description automatically generated"/>
          <p:cNvPicPr>
            <a:picLocks noChangeAspect="1"/>
          </p:cNvPicPr>
          <p:nvPr/>
        </p:nvPicPr>
        <p:blipFill rotWithShape="1">
          <a:blip r:embed="rId3" cstate="email">
            <a:extLst>
              <a:ext uri="{28A0092B-C50C-407E-A947-70E740481C1C}">
                <a14:useLocalDpi xmlns:a14="http://schemas.microsoft.com/office/drawing/2010/main"/>
              </a:ext>
            </a:extLst>
          </a:blip>
          <a:srcRect/>
          <a:stretch>
            <a:fillRect/>
          </a:stretch>
        </p:blipFill>
        <p:spPr>
          <a:xfrm>
            <a:off x="6882432" y="4614916"/>
            <a:ext cx="2228132" cy="1351577"/>
          </a:xfrm>
          <a:prstGeom prst="rect">
            <a:avLst/>
          </a:prstGeom>
        </p:spPr>
      </p:pic>
      <p:sp>
        <p:nvSpPr>
          <p:cNvPr id="4" name="Rectangle 3"/>
          <p:cNvSpPr/>
          <p:nvPr/>
        </p:nvSpPr>
        <p:spPr>
          <a:xfrm>
            <a:off x="412210" y="332715"/>
            <a:ext cx="10611390" cy="1942070"/>
          </a:xfrm>
          <a:prstGeom prst="rect">
            <a:avLst/>
          </a:prstGeom>
        </p:spPr>
        <p:txBody>
          <a:bodyPr wrap="square">
            <a:spAutoFit/>
          </a:bodyPr>
          <a:lstStyle/>
          <a:p>
            <a:pPr>
              <a:lnSpc>
                <a:spcPct val="90000"/>
              </a:lnSpc>
              <a:spcBef>
                <a:spcPct val="0"/>
              </a:spcBef>
              <a:spcAft>
                <a:spcPts val="600"/>
              </a:spcAft>
            </a:pPr>
            <a:r>
              <a:rPr lang="en-US" altLang="zh-CN" sz="3200" dirty="0">
                <a:latin typeface="Arial" panose="020B0604020202020204" pitchFamily="34" charset="0"/>
                <a:cs typeface="Arial" panose="020B0604020202020204" pitchFamily="34" charset="0"/>
              </a:rPr>
              <a:t>You should always follow the instruction of the organizer, whether to stay and wait for the host to assign you to your next breakout room, or to leave the room.</a:t>
            </a:r>
            <a:endParaRPr lang="en-US" altLang="zh-CN" sz="3200" dirty="0"/>
          </a:p>
          <a:p>
            <a:pPr>
              <a:lnSpc>
                <a:spcPct val="90000"/>
              </a:lnSpc>
              <a:spcBef>
                <a:spcPct val="0"/>
              </a:spcBef>
              <a:spcAft>
                <a:spcPts val="600"/>
              </a:spcAft>
            </a:pPr>
            <a:endParaRPr lang="en-US" altLang="zh-CN" sz="3200" dirty="0">
              <a:latin typeface="Arial" panose="020B0604020202020204" pitchFamily="34" charset="0"/>
              <a:cs typeface="Arial" panose="020B0604020202020204"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screenshot of a cell phone&#10;&#10;Description automatically generated"/>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340274" y="1858103"/>
            <a:ext cx="3570245" cy="2006356"/>
          </a:xfrm>
          <a:prstGeom prst="rect">
            <a:avLst/>
          </a:prstGeom>
        </p:spPr>
      </p:pic>
      <p:sp>
        <p:nvSpPr>
          <p:cNvPr id="6" name="TextBox 5"/>
          <p:cNvSpPr txBox="1"/>
          <p:nvPr/>
        </p:nvSpPr>
        <p:spPr>
          <a:xfrm>
            <a:off x="324279" y="293789"/>
            <a:ext cx="3796165" cy="2006356"/>
          </a:xfrm>
          <a:prstGeom prst="rect">
            <a:avLst/>
          </a:prstGeom>
        </p:spPr>
        <p:txBody>
          <a:bodyPr vert="horz" lIns="91440" tIns="45720" rIns="91440" bIns="45720" rtlCol="0" anchor="t">
            <a:normAutofit/>
          </a:bodyPr>
          <a:lstStyle/>
          <a:p>
            <a:pPr>
              <a:lnSpc>
                <a:spcPct val="90000"/>
              </a:lnSpc>
              <a:spcBef>
                <a:spcPct val="0"/>
              </a:spcBef>
              <a:spcAft>
                <a:spcPts val="600"/>
              </a:spcAft>
            </a:pPr>
            <a:r>
              <a:rPr lang="en-US" altLang="zh-CN" sz="2400" dirty="0">
                <a:latin typeface="Arial" panose="020B0604020202020204" pitchFamily="34" charset="0"/>
                <a:ea typeface="+mj-ea"/>
                <a:cs typeface="Arial" panose="020B0604020202020204" pitchFamily="34" charset="0"/>
              </a:rPr>
              <a:t>By l</a:t>
            </a:r>
            <a:r>
              <a:rPr lang="en-US" altLang="zh-CN" sz="2400" kern="1200" dirty="0">
                <a:latin typeface="Arial" panose="020B0604020202020204" pitchFamily="34" charset="0"/>
                <a:ea typeface="+mj-ea"/>
                <a:cs typeface="Arial" panose="020B0604020202020204" pitchFamily="34" charset="0"/>
              </a:rPr>
              <a:t>eaving the breakout room, </a:t>
            </a:r>
            <a:r>
              <a:rPr lang="en-US" altLang="zh-CN" sz="2400" dirty="0">
                <a:latin typeface="Arial" panose="020B0604020202020204" pitchFamily="34" charset="0"/>
                <a:ea typeface="+mj-ea"/>
                <a:cs typeface="Arial" panose="020B0604020202020204" pitchFamily="34" charset="0"/>
              </a:rPr>
              <a:t>you will be directed back to the main session of the online conference</a:t>
            </a:r>
            <a:endParaRPr lang="en-US" altLang="zh-CN" sz="2400" dirty="0"/>
          </a:p>
          <a:p>
            <a:pPr>
              <a:lnSpc>
                <a:spcPct val="90000"/>
              </a:lnSpc>
              <a:spcBef>
                <a:spcPct val="0"/>
              </a:spcBef>
              <a:spcAft>
                <a:spcPts val="600"/>
              </a:spcAft>
            </a:pPr>
            <a:endParaRPr lang="en-US" altLang="zh-CN" sz="2400" kern="1200" dirty="0">
              <a:latin typeface="Arial" panose="020B0604020202020204" pitchFamily="34" charset="0"/>
              <a:ea typeface="+mj-ea"/>
              <a:cs typeface="Arial" panose="020B0604020202020204" pitchFamily="34" charset="0"/>
            </a:endParaRPr>
          </a:p>
        </p:txBody>
      </p:sp>
      <p:pic>
        <p:nvPicPr>
          <p:cNvPr id="9" name="Picture 8" descr="A screenshot of a computer screen&#10;&#10;Description automatically generated"/>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4484951" y="1404723"/>
            <a:ext cx="7009212" cy="4919472"/>
          </a:xfrm>
          <a:prstGeom prst="rect">
            <a:avLst/>
          </a:prstGeom>
        </p:spPr>
      </p:pic>
      <p:sp>
        <p:nvSpPr>
          <p:cNvPr id="10" name="Rectangle 9"/>
          <p:cNvSpPr/>
          <p:nvPr/>
        </p:nvSpPr>
        <p:spPr>
          <a:xfrm>
            <a:off x="4396902" y="1280469"/>
            <a:ext cx="1601799" cy="389107"/>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TextBox 10"/>
          <p:cNvSpPr txBox="1"/>
          <p:nvPr/>
        </p:nvSpPr>
        <p:spPr>
          <a:xfrm>
            <a:off x="4396902" y="305799"/>
            <a:ext cx="2839276" cy="923330"/>
          </a:xfrm>
          <a:prstGeom prst="rect">
            <a:avLst/>
          </a:prstGeom>
          <a:noFill/>
        </p:spPr>
        <p:txBody>
          <a:bodyPr wrap="square" rtlCol="0">
            <a:spAutoFit/>
          </a:bodyPr>
          <a:lstStyle/>
          <a:p>
            <a:r>
              <a:rPr lang="en-GB" altLang="zh-CN" dirty="0">
                <a:solidFill>
                  <a:srgbClr val="FF0000"/>
                </a:solidFill>
              </a:rPr>
              <a:t>Here you can see you are in the main session of the online conference</a:t>
            </a:r>
            <a:endParaRPr lang="zh-CN" altLang="en-US" dirty="0">
              <a:solidFill>
                <a:srgbClr val="FF0000"/>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236728" y="293789"/>
            <a:ext cx="6561637" cy="1350950"/>
          </a:xfrm>
          <a:prstGeom prst="rect">
            <a:avLst/>
          </a:prstGeom>
        </p:spPr>
        <p:txBody>
          <a:bodyPr vert="horz" lIns="91440" tIns="45720" rIns="91440" bIns="45720" rtlCol="0" anchor="t">
            <a:normAutofit lnSpcReduction="10000"/>
          </a:bodyPr>
          <a:lstStyle/>
          <a:p>
            <a:pPr>
              <a:lnSpc>
                <a:spcPct val="90000"/>
              </a:lnSpc>
              <a:spcBef>
                <a:spcPct val="0"/>
              </a:spcBef>
              <a:spcAft>
                <a:spcPts val="600"/>
              </a:spcAft>
            </a:pPr>
            <a:r>
              <a:rPr lang="en-US" altLang="zh-CN" sz="2400" b="1" kern="1200" dirty="0">
                <a:latin typeface="Arial" panose="020B0604020202020204" pitchFamily="34" charset="0"/>
                <a:ea typeface="+mj-ea"/>
                <a:cs typeface="Arial" panose="020B0604020202020204" pitchFamily="34" charset="0"/>
              </a:rPr>
              <a:t>When you are in the main session of the online conference</a:t>
            </a:r>
            <a:r>
              <a:rPr lang="en-US" altLang="zh-CN" sz="2400" kern="1200" dirty="0">
                <a:latin typeface="Arial" panose="020B0604020202020204" pitchFamily="34" charset="0"/>
                <a:ea typeface="+mj-ea"/>
                <a:cs typeface="Arial" panose="020B0604020202020204" pitchFamily="34" charset="0"/>
              </a:rPr>
              <a:t>, when breakout rooms are opened by the host, you will see the breakout rooms icon at the bottom. </a:t>
            </a:r>
          </a:p>
        </p:txBody>
      </p:sp>
      <p:pic>
        <p:nvPicPr>
          <p:cNvPr id="9" name="Picture 8" descr="A screenshot of a computer screen&#10;&#10;Description automatically generated"/>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324778" y="1644739"/>
            <a:ext cx="7009212" cy="4919472"/>
          </a:xfrm>
          <a:prstGeom prst="rect">
            <a:avLst/>
          </a:prstGeom>
        </p:spPr>
      </p:pic>
      <p:sp>
        <p:nvSpPr>
          <p:cNvPr id="12" name="Oval 11"/>
          <p:cNvSpPr/>
          <p:nvPr/>
        </p:nvSpPr>
        <p:spPr>
          <a:xfrm>
            <a:off x="4498688" y="6172496"/>
            <a:ext cx="793159" cy="549318"/>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4" name="Picture 13" descr="A screenshot of a social media post&#10;&#10;Description automatically generated"/>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7422040" y="2297473"/>
            <a:ext cx="4762500" cy="2108200"/>
          </a:xfrm>
          <a:prstGeom prst="rect">
            <a:avLst/>
          </a:prstGeom>
        </p:spPr>
      </p:pic>
      <p:sp>
        <p:nvSpPr>
          <p:cNvPr id="13" name="TextBox 12"/>
          <p:cNvSpPr txBox="1"/>
          <p:nvPr/>
        </p:nvSpPr>
        <p:spPr>
          <a:xfrm>
            <a:off x="7607030" y="513212"/>
            <a:ext cx="4260191" cy="1954495"/>
          </a:xfrm>
          <a:prstGeom prst="rect">
            <a:avLst/>
          </a:prstGeom>
        </p:spPr>
        <p:txBody>
          <a:bodyPr vert="horz" lIns="91440" tIns="45720" rIns="91440" bIns="45720" rtlCol="0" anchor="t">
            <a:normAutofit/>
          </a:bodyPr>
          <a:lstStyle/>
          <a:p>
            <a:pPr>
              <a:lnSpc>
                <a:spcPct val="90000"/>
              </a:lnSpc>
              <a:spcBef>
                <a:spcPct val="0"/>
              </a:spcBef>
              <a:spcAft>
                <a:spcPts val="600"/>
              </a:spcAft>
            </a:pPr>
            <a:r>
              <a:rPr lang="en-US" altLang="zh-CN" sz="2400" dirty="0">
                <a:latin typeface="Arial" panose="020B0604020202020204" pitchFamily="34" charset="0"/>
                <a:ea typeface="+mj-ea"/>
                <a:cs typeface="Arial" panose="020B0604020202020204" pitchFamily="34" charset="0"/>
              </a:rPr>
              <a:t>When you click it, you will see a pop-up window, by which you can enter into the breakout room that you were assigned. </a:t>
            </a:r>
            <a:r>
              <a:rPr lang="en-US" altLang="zh-CN" sz="2400" kern="1200" dirty="0">
                <a:latin typeface="Arial" panose="020B0604020202020204" pitchFamily="34" charset="0"/>
                <a:ea typeface="+mj-ea"/>
                <a:cs typeface="Arial" panose="020B0604020202020204" pitchFamily="34" charset="0"/>
              </a:rPr>
              <a:t> </a:t>
            </a:r>
            <a:endParaRPr lang="en-US" altLang="zh-CN" sz="2400" dirty="0"/>
          </a:p>
          <a:p>
            <a:pPr>
              <a:lnSpc>
                <a:spcPct val="90000"/>
              </a:lnSpc>
              <a:spcBef>
                <a:spcPct val="0"/>
              </a:spcBef>
              <a:spcAft>
                <a:spcPts val="600"/>
              </a:spcAft>
            </a:pPr>
            <a:endParaRPr lang="en-US" altLang="zh-CN" sz="2400" kern="1200" dirty="0">
              <a:latin typeface="Arial" panose="020B0604020202020204" pitchFamily="34" charset="0"/>
              <a:ea typeface="+mj-ea"/>
              <a:cs typeface="Arial" panose="020B0604020202020204" pitchFamily="34" charset="0"/>
            </a:endParaRPr>
          </a:p>
        </p:txBody>
      </p:sp>
      <p:sp>
        <p:nvSpPr>
          <p:cNvPr id="2" name="TextBox 1"/>
          <p:cNvSpPr txBox="1"/>
          <p:nvPr/>
        </p:nvSpPr>
        <p:spPr>
          <a:xfrm>
            <a:off x="7422040" y="4532886"/>
            <a:ext cx="4577510" cy="2031325"/>
          </a:xfrm>
          <a:prstGeom prst="rect">
            <a:avLst/>
          </a:prstGeom>
          <a:solidFill>
            <a:schemeClr val="accent4">
              <a:lumMod val="40000"/>
              <a:lumOff val="60000"/>
            </a:schemeClr>
          </a:solidFill>
          <a:ln>
            <a:solidFill>
              <a:srgbClr val="FF0000"/>
            </a:solidFill>
          </a:ln>
        </p:spPr>
        <p:txBody>
          <a:bodyPr wrap="square" rtlCol="0">
            <a:spAutoFit/>
          </a:bodyPr>
          <a:lstStyle/>
          <a:p>
            <a:r>
              <a:rPr lang="en-GB" altLang="zh-CN" b="1" dirty="0">
                <a:solidFill>
                  <a:srgbClr val="FF0000"/>
                </a:solidFill>
              </a:rPr>
              <a:t>This is important!  </a:t>
            </a:r>
            <a:r>
              <a:rPr lang="en-GB" altLang="zh-CN" b="1" u="sng" dirty="0">
                <a:solidFill>
                  <a:srgbClr val="FF0000"/>
                </a:solidFill>
              </a:rPr>
              <a:t>If you accidentally leave the breakout room</a:t>
            </a:r>
            <a:r>
              <a:rPr lang="en-GB" altLang="zh-CN" b="1" dirty="0">
                <a:solidFill>
                  <a:srgbClr val="FF0000"/>
                </a:solidFill>
              </a:rPr>
              <a:t>, you can use this method to go back to your breakout room.  Pls note that the host cannot put you back to the breakout room. You need to click the breakout room icon and go back to your room. </a:t>
            </a:r>
            <a:endParaRPr lang="zh-CN" altLang="en-US" b="1" dirty="0">
              <a:solidFill>
                <a:srgbClr val="FF0000"/>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screenshot of a computer screen&#10;&#10;Description automatically generated"/>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324779" y="1514111"/>
            <a:ext cx="7053718" cy="4944752"/>
          </a:xfrm>
          <a:prstGeom prst="rect">
            <a:avLst/>
          </a:prstGeom>
        </p:spPr>
      </p:pic>
      <p:sp>
        <p:nvSpPr>
          <p:cNvPr id="7" name="TextBox 6"/>
          <p:cNvSpPr txBox="1"/>
          <p:nvPr/>
        </p:nvSpPr>
        <p:spPr>
          <a:xfrm>
            <a:off x="236728" y="204263"/>
            <a:ext cx="6319715" cy="1350950"/>
          </a:xfrm>
          <a:prstGeom prst="rect">
            <a:avLst/>
          </a:prstGeom>
        </p:spPr>
        <p:txBody>
          <a:bodyPr vert="horz" lIns="91440" tIns="45720" rIns="91440" bIns="45720" rtlCol="0" anchor="t">
            <a:normAutofit lnSpcReduction="10000"/>
          </a:bodyPr>
          <a:lstStyle/>
          <a:p>
            <a:pPr>
              <a:lnSpc>
                <a:spcPct val="90000"/>
              </a:lnSpc>
              <a:spcBef>
                <a:spcPct val="0"/>
              </a:spcBef>
              <a:spcAft>
                <a:spcPts val="600"/>
              </a:spcAft>
            </a:pPr>
            <a:r>
              <a:rPr lang="en-US" altLang="zh-CN" sz="2400" b="1" dirty="0">
                <a:solidFill>
                  <a:schemeClr val="accent1"/>
                </a:solidFill>
                <a:latin typeface="Arial" panose="020B0604020202020204" pitchFamily="34" charset="0"/>
                <a:ea typeface="+mj-ea"/>
                <a:cs typeface="Arial" panose="020B0604020202020204" pitchFamily="34" charset="0"/>
              </a:rPr>
              <a:t>If you drop offline during the meeting, </a:t>
            </a:r>
            <a:r>
              <a:rPr lang="en-US" altLang="zh-CN" sz="2400" kern="1200" dirty="0">
                <a:latin typeface="Arial" panose="020B0604020202020204" pitchFamily="34" charset="0"/>
                <a:ea typeface="+mj-ea"/>
                <a:cs typeface="Arial" panose="020B0604020202020204" pitchFamily="34" charset="0"/>
              </a:rPr>
              <a:t>when you rejoin into the meeting, you will first land </a:t>
            </a:r>
            <a:r>
              <a:rPr lang="en-US" altLang="zh-CN" sz="2400" b="1" kern="1200" dirty="0">
                <a:latin typeface="Arial" panose="020B0604020202020204" pitchFamily="34" charset="0"/>
                <a:ea typeface="+mj-ea"/>
                <a:cs typeface="Arial" panose="020B0604020202020204" pitchFamily="34" charset="0"/>
              </a:rPr>
              <a:t>on the main session of the online conference</a:t>
            </a:r>
            <a:r>
              <a:rPr lang="en-US" altLang="zh-CN" sz="2400" kern="1200" dirty="0">
                <a:latin typeface="Arial" panose="020B0604020202020204" pitchFamily="34" charset="0"/>
                <a:ea typeface="+mj-ea"/>
                <a:cs typeface="Arial" panose="020B0604020202020204" pitchFamily="34" charset="0"/>
              </a:rPr>
              <a:t>. </a:t>
            </a:r>
          </a:p>
        </p:txBody>
      </p:sp>
      <p:sp>
        <p:nvSpPr>
          <p:cNvPr id="12" name="Oval 11"/>
          <p:cNvSpPr/>
          <p:nvPr/>
        </p:nvSpPr>
        <p:spPr>
          <a:xfrm>
            <a:off x="2109553" y="1514111"/>
            <a:ext cx="3484169" cy="699971"/>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TextBox 12"/>
          <p:cNvSpPr txBox="1"/>
          <p:nvPr/>
        </p:nvSpPr>
        <p:spPr>
          <a:xfrm>
            <a:off x="7607032" y="790212"/>
            <a:ext cx="3970068" cy="959075"/>
          </a:xfrm>
          <a:prstGeom prst="rect">
            <a:avLst/>
          </a:prstGeom>
          <a:solidFill>
            <a:schemeClr val="accent1">
              <a:lumMod val="75000"/>
            </a:schemeClr>
          </a:solidFill>
        </p:spPr>
        <p:txBody>
          <a:bodyPr vert="horz" lIns="91440" tIns="45720" rIns="91440" bIns="45720" rtlCol="0" anchor="t">
            <a:normAutofit fontScale="92500" lnSpcReduction="20000"/>
          </a:bodyPr>
          <a:lstStyle/>
          <a:p>
            <a:pPr>
              <a:lnSpc>
                <a:spcPct val="90000"/>
              </a:lnSpc>
              <a:spcBef>
                <a:spcPct val="0"/>
              </a:spcBef>
              <a:spcAft>
                <a:spcPts val="600"/>
              </a:spcAft>
            </a:pPr>
            <a:r>
              <a:rPr lang="en-US" altLang="zh-CN" sz="2400" dirty="0">
                <a:solidFill>
                  <a:schemeClr val="bg1"/>
                </a:solidFill>
                <a:latin typeface="Arial" panose="020B0604020202020204" pitchFamily="34" charset="0"/>
                <a:ea typeface="+mj-ea"/>
                <a:cs typeface="Arial" panose="020B0604020202020204" pitchFamily="34" charset="0"/>
              </a:rPr>
              <a:t>The host has opened Breakout Rooms. Please wait to be assigned.</a:t>
            </a:r>
            <a:endParaRPr lang="en-US" altLang="zh-CN" sz="2400" dirty="0">
              <a:solidFill>
                <a:schemeClr val="bg1"/>
              </a:solidFill>
            </a:endParaRPr>
          </a:p>
          <a:p>
            <a:pPr>
              <a:lnSpc>
                <a:spcPct val="90000"/>
              </a:lnSpc>
              <a:spcBef>
                <a:spcPct val="0"/>
              </a:spcBef>
              <a:spcAft>
                <a:spcPts val="600"/>
              </a:spcAft>
            </a:pPr>
            <a:endParaRPr lang="en-US" altLang="zh-CN" sz="2400" kern="1200" dirty="0">
              <a:solidFill>
                <a:schemeClr val="bg1"/>
              </a:solidFill>
              <a:latin typeface="Arial" panose="020B0604020202020204" pitchFamily="34" charset="0"/>
              <a:ea typeface="+mj-ea"/>
              <a:cs typeface="Arial" panose="020B0604020202020204" pitchFamily="34" charset="0"/>
            </a:endParaRPr>
          </a:p>
        </p:txBody>
      </p:sp>
      <p:sp>
        <p:nvSpPr>
          <p:cNvPr id="10" name="Rectangle 9"/>
          <p:cNvSpPr/>
          <p:nvPr/>
        </p:nvSpPr>
        <p:spPr>
          <a:xfrm>
            <a:off x="2631882" y="5959792"/>
            <a:ext cx="3061252" cy="604419"/>
          </a:xfrm>
          <a:prstGeom prst="rect">
            <a:avLst/>
          </a:prstGeom>
          <a:no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TextBox 15"/>
          <p:cNvSpPr txBox="1"/>
          <p:nvPr/>
        </p:nvSpPr>
        <p:spPr>
          <a:xfrm>
            <a:off x="2512612" y="5390449"/>
            <a:ext cx="4410510" cy="787792"/>
          </a:xfrm>
          <a:prstGeom prst="rect">
            <a:avLst/>
          </a:prstGeom>
        </p:spPr>
        <p:txBody>
          <a:bodyPr vert="horz" lIns="91440" tIns="45720" rIns="91440" bIns="45720" rtlCol="0" anchor="t">
            <a:normAutofit/>
          </a:bodyPr>
          <a:lstStyle/>
          <a:p>
            <a:pPr>
              <a:lnSpc>
                <a:spcPct val="90000"/>
              </a:lnSpc>
              <a:spcBef>
                <a:spcPct val="0"/>
              </a:spcBef>
              <a:spcAft>
                <a:spcPts val="600"/>
              </a:spcAft>
            </a:pPr>
            <a:r>
              <a:rPr lang="en-US" altLang="zh-CN" dirty="0">
                <a:solidFill>
                  <a:srgbClr val="FF0000"/>
                </a:solidFill>
                <a:latin typeface="Arial" panose="020B0604020202020204" pitchFamily="34" charset="0"/>
                <a:ea typeface="+mj-ea"/>
                <a:cs typeface="Arial" panose="020B0604020202020204" pitchFamily="34" charset="0"/>
              </a:rPr>
              <a:t>Before you are assigned, you will NOT see the breakout rooms icon.</a:t>
            </a:r>
            <a:endParaRPr lang="en-US" altLang="zh-CN" kern="1200" dirty="0">
              <a:solidFill>
                <a:srgbClr val="FF0000"/>
              </a:solidFill>
              <a:latin typeface="Arial" panose="020B0604020202020204" pitchFamily="34" charset="0"/>
              <a:ea typeface="+mj-ea"/>
              <a:cs typeface="Arial" panose="020B0604020202020204" pitchFamily="34" charset="0"/>
            </a:endParaRPr>
          </a:p>
        </p:txBody>
      </p:sp>
      <p:cxnSp>
        <p:nvCxnSpPr>
          <p:cNvPr id="17" name="Straight Connector 16"/>
          <p:cNvCxnSpPr/>
          <p:nvPr/>
        </p:nvCxnSpPr>
        <p:spPr>
          <a:xfrm flipV="1">
            <a:off x="5112689" y="969264"/>
            <a:ext cx="2560320" cy="645795"/>
          </a:xfrm>
          <a:prstGeom prst="line">
            <a:avLst/>
          </a:prstGeom>
          <a:ln w="12700">
            <a:solidFill>
              <a:srgbClr val="FF0000"/>
            </a:solidFill>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7607031" y="1928339"/>
            <a:ext cx="3914409" cy="4592945"/>
          </a:xfrm>
          <a:prstGeom prst="rect">
            <a:avLst/>
          </a:prstGeom>
          <a:solidFill>
            <a:schemeClr val="accent4">
              <a:lumMod val="40000"/>
              <a:lumOff val="60000"/>
            </a:schemeClr>
          </a:solidFill>
          <a:ln>
            <a:solidFill>
              <a:srgbClr val="FF0000"/>
            </a:solidFill>
          </a:ln>
        </p:spPr>
        <p:txBody>
          <a:bodyPr vert="horz" lIns="91440" tIns="45720" rIns="91440" bIns="45720" rtlCol="0" anchor="t">
            <a:normAutofit/>
          </a:bodyPr>
          <a:lstStyle/>
          <a:p>
            <a:pPr>
              <a:lnSpc>
                <a:spcPct val="90000"/>
              </a:lnSpc>
              <a:spcBef>
                <a:spcPct val="0"/>
              </a:spcBef>
              <a:spcAft>
                <a:spcPts val="600"/>
              </a:spcAft>
            </a:pPr>
            <a:r>
              <a:rPr lang="en-US" altLang="zh-CN" sz="2000" kern="1200" dirty="0">
                <a:latin typeface="Arial" panose="020B0604020202020204" pitchFamily="34" charset="0"/>
                <a:ea typeface="+mj-ea"/>
                <a:cs typeface="Arial" panose="020B0604020202020204" pitchFamily="34" charset="0"/>
              </a:rPr>
              <a:t>When the breakout rooms are opened and companies are negotiating in breakout rooms, </a:t>
            </a:r>
            <a:r>
              <a:rPr lang="en-US" altLang="zh-CN" sz="2000" b="1" kern="1200" dirty="0">
                <a:latin typeface="Arial" panose="020B0604020202020204" pitchFamily="34" charset="0"/>
                <a:ea typeface="+mj-ea"/>
                <a:cs typeface="Arial" panose="020B0604020202020204" pitchFamily="34" charset="0"/>
              </a:rPr>
              <a:t>you drop offline and come back into the meeting main session of the online conference, you should wait for the host to assign you back to the breakout room. </a:t>
            </a:r>
            <a:r>
              <a:rPr lang="en-US" altLang="zh-CN" sz="2000" b="1" dirty="0">
                <a:latin typeface="Arial" panose="020B0604020202020204" pitchFamily="34" charset="0"/>
                <a:ea typeface="+mj-ea"/>
                <a:cs typeface="Arial" panose="020B0604020202020204" pitchFamily="34" charset="0"/>
              </a:rPr>
              <a:t>Wait for the pop-up window to enter the breakout room.   </a:t>
            </a:r>
          </a:p>
          <a:p>
            <a:pPr>
              <a:lnSpc>
                <a:spcPct val="90000"/>
              </a:lnSpc>
              <a:spcBef>
                <a:spcPct val="0"/>
              </a:spcBef>
              <a:spcAft>
                <a:spcPts val="600"/>
              </a:spcAft>
            </a:pPr>
            <a:endParaRPr lang="en-US" altLang="zh-CN" sz="2400" b="1" kern="1200" dirty="0">
              <a:latin typeface="Arial" panose="020B0604020202020204" pitchFamily="34" charset="0"/>
              <a:ea typeface="+mj-ea"/>
              <a:cs typeface="Arial" panose="020B0604020202020204" pitchFamily="34" charset="0"/>
            </a:endParaRPr>
          </a:p>
          <a:p>
            <a:pPr>
              <a:lnSpc>
                <a:spcPct val="90000"/>
              </a:lnSpc>
              <a:spcBef>
                <a:spcPct val="0"/>
              </a:spcBef>
              <a:spcAft>
                <a:spcPts val="600"/>
              </a:spcAft>
            </a:pPr>
            <a:endParaRPr lang="en-US" altLang="zh-CN" sz="2400" b="1" dirty="0">
              <a:latin typeface="Arial" panose="020B0604020202020204" pitchFamily="34" charset="0"/>
              <a:ea typeface="+mj-ea"/>
              <a:cs typeface="Arial" panose="020B0604020202020204" pitchFamily="34" charset="0"/>
            </a:endParaRPr>
          </a:p>
          <a:p>
            <a:pPr>
              <a:lnSpc>
                <a:spcPct val="90000"/>
              </a:lnSpc>
              <a:spcBef>
                <a:spcPct val="0"/>
              </a:spcBef>
              <a:spcAft>
                <a:spcPts val="600"/>
              </a:spcAft>
            </a:pPr>
            <a:endParaRPr lang="en-US" altLang="zh-CN" sz="2400" b="1" kern="1200" dirty="0">
              <a:latin typeface="Arial" panose="020B0604020202020204" pitchFamily="34" charset="0"/>
              <a:ea typeface="+mj-ea"/>
              <a:cs typeface="Arial" panose="020B0604020202020204" pitchFamily="34" charset="0"/>
            </a:endParaRPr>
          </a:p>
          <a:p>
            <a:pPr>
              <a:lnSpc>
                <a:spcPct val="90000"/>
              </a:lnSpc>
              <a:spcBef>
                <a:spcPct val="0"/>
              </a:spcBef>
              <a:spcAft>
                <a:spcPts val="600"/>
              </a:spcAft>
            </a:pPr>
            <a:endParaRPr lang="en-US" altLang="zh-CN" sz="2400" b="1" dirty="0">
              <a:latin typeface="Arial" panose="020B0604020202020204" pitchFamily="34" charset="0"/>
              <a:ea typeface="+mj-ea"/>
              <a:cs typeface="Arial" panose="020B0604020202020204" pitchFamily="34" charset="0"/>
            </a:endParaRPr>
          </a:p>
          <a:p>
            <a:pPr>
              <a:lnSpc>
                <a:spcPct val="90000"/>
              </a:lnSpc>
              <a:spcBef>
                <a:spcPct val="0"/>
              </a:spcBef>
              <a:spcAft>
                <a:spcPts val="600"/>
              </a:spcAft>
            </a:pPr>
            <a:endParaRPr lang="en-US" altLang="zh-CN" sz="2400" b="1" kern="1200" dirty="0">
              <a:latin typeface="Arial" panose="020B0604020202020204" pitchFamily="34" charset="0"/>
              <a:ea typeface="+mj-ea"/>
              <a:cs typeface="Arial" panose="020B0604020202020204" pitchFamily="34" charset="0"/>
            </a:endParaRPr>
          </a:p>
          <a:p>
            <a:pPr>
              <a:lnSpc>
                <a:spcPct val="90000"/>
              </a:lnSpc>
              <a:spcBef>
                <a:spcPct val="0"/>
              </a:spcBef>
              <a:spcAft>
                <a:spcPts val="600"/>
              </a:spcAft>
            </a:pPr>
            <a:endParaRPr lang="en-US" altLang="zh-CN" sz="2400" b="1" dirty="0">
              <a:latin typeface="Arial" panose="020B0604020202020204" pitchFamily="34" charset="0"/>
              <a:ea typeface="+mj-ea"/>
              <a:cs typeface="Arial" panose="020B0604020202020204" pitchFamily="34" charset="0"/>
            </a:endParaRPr>
          </a:p>
          <a:p>
            <a:pPr>
              <a:lnSpc>
                <a:spcPct val="90000"/>
              </a:lnSpc>
              <a:spcBef>
                <a:spcPct val="0"/>
              </a:spcBef>
              <a:spcAft>
                <a:spcPts val="600"/>
              </a:spcAft>
            </a:pPr>
            <a:endParaRPr lang="en-US" altLang="zh-CN" sz="2400" b="1" kern="1200" dirty="0">
              <a:latin typeface="Arial" panose="020B0604020202020204" pitchFamily="34" charset="0"/>
              <a:ea typeface="+mj-ea"/>
              <a:cs typeface="Arial" panose="020B0604020202020204" pitchFamily="34" charset="0"/>
            </a:endParaRPr>
          </a:p>
          <a:p>
            <a:pPr>
              <a:lnSpc>
                <a:spcPct val="90000"/>
              </a:lnSpc>
              <a:spcBef>
                <a:spcPct val="0"/>
              </a:spcBef>
              <a:spcAft>
                <a:spcPts val="600"/>
              </a:spcAft>
            </a:pPr>
            <a:endParaRPr lang="en-US" altLang="zh-CN" sz="2400" b="1" kern="1200" dirty="0">
              <a:latin typeface="Arial" panose="020B0604020202020204" pitchFamily="34" charset="0"/>
              <a:ea typeface="+mj-ea"/>
              <a:cs typeface="Arial" panose="020B0604020202020204" pitchFamily="34" charset="0"/>
            </a:endParaRPr>
          </a:p>
        </p:txBody>
      </p:sp>
      <p:pic>
        <p:nvPicPr>
          <p:cNvPr id="21" name="Picture 20" descr="A screenshot of a cell phone&#10;&#10;Description automatically generated"/>
          <p:cNvPicPr>
            <a:picLocks noChangeAspect="1"/>
          </p:cNvPicPr>
          <p:nvPr/>
        </p:nvPicPr>
        <p:blipFill rotWithShape="1">
          <a:blip r:embed="rId3" cstate="email">
            <a:extLst>
              <a:ext uri="{28A0092B-C50C-407E-A947-70E740481C1C}">
                <a14:useLocalDpi xmlns:a14="http://schemas.microsoft.com/office/drawing/2010/main"/>
              </a:ext>
            </a:extLst>
          </a:blip>
          <a:srcRect/>
          <a:stretch>
            <a:fillRect/>
          </a:stretch>
        </p:blipFill>
        <p:spPr>
          <a:xfrm>
            <a:off x="8059898" y="5050124"/>
            <a:ext cx="3000439" cy="1423285"/>
          </a:xfrm>
          <a:prstGeom prst="rect">
            <a:avLst/>
          </a:prstGeom>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36728" y="293789"/>
            <a:ext cx="11570959" cy="6281940"/>
          </a:xfrm>
          <a:prstGeom prst="rect">
            <a:avLst/>
          </a:prstGeom>
        </p:spPr>
        <p:txBody>
          <a:bodyPr vert="horz" lIns="91440" tIns="45720" rIns="91440" bIns="45720" rtlCol="0" anchor="t">
            <a:normAutofit fontScale="92500"/>
          </a:bodyPr>
          <a:lstStyle/>
          <a:p>
            <a:pPr>
              <a:lnSpc>
                <a:spcPct val="90000"/>
              </a:lnSpc>
              <a:spcBef>
                <a:spcPct val="0"/>
              </a:spcBef>
              <a:spcAft>
                <a:spcPts val="600"/>
              </a:spcAft>
            </a:pPr>
            <a:r>
              <a:rPr lang="en-US" altLang="zh-CN" sz="2400" b="1" kern="1200" dirty="0">
                <a:latin typeface="Arial" panose="020B0604020202020204" pitchFamily="34" charset="0"/>
                <a:ea typeface="+mj-ea"/>
                <a:cs typeface="Arial" panose="020B0604020202020204" pitchFamily="34" charset="0"/>
              </a:rPr>
              <a:t>Your cooperation is very important for a successful online B2B meeting, </a:t>
            </a:r>
            <a:br>
              <a:rPr lang="en-US" altLang="zh-CN" sz="2400" b="1" kern="1200" dirty="0">
                <a:latin typeface="Arial" panose="020B0604020202020204" pitchFamily="34" charset="0"/>
                <a:ea typeface="+mj-ea"/>
                <a:cs typeface="Arial" panose="020B0604020202020204" pitchFamily="34" charset="0"/>
              </a:rPr>
            </a:br>
            <a:r>
              <a:rPr lang="en-US" altLang="zh-CN" sz="2400" b="1" kern="1200" dirty="0">
                <a:latin typeface="Arial" panose="020B0604020202020204" pitchFamily="34" charset="0"/>
                <a:ea typeface="+mj-ea"/>
                <a:cs typeface="Arial" panose="020B0604020202020204" pitchFamily="34" charset="0"/>
              </a:rPr>
              <a:t>we ask that you:</a:t>
            </a:r>
          </a:p>
          <a:p>
            <a:pPr marL="342900" indent="-342900">
              <a:lnSpc>
                <a:spcPct val="110000"/>
              </a:lnSpc>
              <a:spcBef>
                <a:spcPct val="0"/>
              </a:spcBef>
              <a:spcAft>
                <a:spcPts val="600"/>
              </a:spcAft>
              <a:buFont typeface="Arial" panose="020B0604020202020204" pitchFamily="34" charset="0"/>
              <a:buChar char="•"/>
            </a:pPr>
            <a:r>
              <a:rPr lang="en-US" altLang="zh-CN" sz="2400" kern="1200" dirty="0">
                <a:latin typeface="Arial" panose="020B0604020202020204" pitchFamily="34" charset="0"/>
                <a:ea typeface="+mj-ea"/>
                <a:cs typeface="Arial" panose="020B0604020202020204" pitchFamily="34" charset="0"/>
              </a:rPr>
              <a:t>Find a good internet location</a:t>
            </a:r>
          </a:p>
          <a:p>
            <a:pPr marL="342900" indent="-342900">
              <a:lnSpc>
                <a:spcPct val="110000"/>
              </a:lnSpc>
              <a:spcBef>
                <a:spcPct val="0"/>
              </a:spcBef>
              <a:spcAft>
                <a:spcPts val="600"/>
              </a:spcAft>
              <a:buFont typeface="Arial" panose="020B0604020202020204" pitchFamily="34" charset="0"/>
              <a:buChar char="•"/>
            </a:pPr>
            <a:r>
              <a:rPr lang="en-US" altLang="zh-CN" sz="2400" dirty="0">
                <a:latin typeface="Arial" panose="020B0604020202020204" pitchFamily="34" charset="0"/>
                <a:ea typeface="+mj-ea"/>
                <a:cs typeface="Arial" panose="020B0604020202020204" pitchFamily="34" charset="0"/>
              </a:rPr>
              <a:t>Use computer to join the zoom meeting (because some zoom features are not available on mobile phone)</a:t>
            </a:r>
          </a:p>
          <a:p>
            <a:pPr marL="342900" indent="-342900">
              <a:lnSpc>
                <a:spcPct val="110000"/>
              </a:lnSpc>
              <a:spcBef>
                <a:spcPct val="0"/>
              </a:spcBef>
              <a:spcAft>
                <a:spcPts val="600"/>
              </a:spcAft>
              <a:buFont typeface="Arial" panose="020B0604020202020204" pitchFamily="34" charset="0"/>
              <a:buChar char="•"/>
            </a:pPr>
            <a:r>
              <a:rPr lang="en-US" altLang="zh-CN" sz="2400" dirty="0">
                <a:latin typeface="Arial" panose="020B0604020202020204" pitchFamily="34" charset="0"/>
                <a:ea typeface="+mj-ea"/>
                <a:cs typeface="Arial" panose="020B0604020202020204" pitchFamily="34" charset="0"/>
              </a:rPr>
              <a:t>Join the online meeting 30 minutes before its start</a:t>
            </a:r>
          </a:p>
          <a:p>
            <a:pPr marL="342900" indent="-342900">
              <a:lnSpc>
                <a:spcPct val="110000"/>
              </a:lnSpc>
              <a:spcBef>
                <a:spcPct val="0"/>
              </a:spcBef>
              <a:spcAft>
                <a:spcPts val="600"/>
              </a:spcAft>
              <a:buFont typeface="Arial" panose="020B0604020202020204" pitchFamily="34" charset="0"/>
              <a:buChar char="•"/>
            </a:pPr>
            <a:r>
              <a:rPr lang="en-US" altLang="zh-CN" sz="2400" dirty="0">
                <a:latin typeface="Arial" panose="020B0604020202020204" pitchFamily="34" charset="0"/>
                <a:ea typeface="+mj-ea"/>
                <a:cs typeface="Arial" panose="020B0604020202020204" pitchFamily="34" charset="0"/>
              </a:rPr>
              <a:t>Test in advance that </a:t>
            </a:r>
            <a:r>
              <a:rPr lang="en-US" altLang="zh-CN" sz="2400" kern="1200" dirty="0">
                <a:latin typeface="Arial" panose="020B0604020202020204" pitchFamily="34" charset="0"/>
                <a:ea typeface="+mj-ea"/>
                <a:cs typeface="Arial" panose="020B0604020202020204" pitchFamily="34" charset="0"/>
              </a:rPr>
              <a:t>your video and audio are working properly</a:t>
            </a:r>
          </a:p>
          <a:p>
            <a:pPr marL="342900" indent="-342900">
              <a:lnSpc>
                <a:spcPct val="110000"/>
              </a:lnSpc>
              <a:spcBef>
                <a:spcPct val="0"/>
              </a:spcBef>
              <a:spcAft>
                <a:spcPts val="600"/>
              </a:spcAft>
              <a:buFont typeface="Arial" panose="020B0604020202020204" pitchFamily="34" charset="0"/>
              <a:buChar char="•"/>
            </a:pPr>
            <a:r>
              <a:rPr lang="en-US" altLang="zh-CN" sz="2400" kern="1200" dirty="0">
                <a:latin typeface="Arial" panose="020B0604020202020204" pitchFamily="34" charset="0"/>
                <a:ea typeface="+mj-ea"/>
                <a:cs typeface="Arial" panose="020B0604020202020204" pitchFamily="34" charset="0"/>
              </a:rPr>
              <a:t>Stay muted during the opening speech and presentations</a:t>
            </a:r>
          </a:p>
          <a:p>
            <a:pPr marL="342900" indent="-342900">
              <a:lnSpc>
                <a:spcPct val="110000"/>
              </a:lnSpc>
              <a:spcBef>
                <a:spcPct val="0"/>
              </a:spcBef>
              <a:spcAft>
                <a:spcPts val="600"/>
              </a:spcAft>
              <a:buFont typeface="Arial" panose="020B0604020202020204" pitchFamily="34" charset="0"/>
              <a:buChar char="•"/>
            </a:pPr>
            <a:r>
              <a:rPr lang="en-US" altLang="zh-CN" sz="2400" kern="1200" dirty="0">
                <a:latin typeface="Arial" panose="020B0604020202020204" pitchFamily="34" charset="0"/>
                <a:ea typeface="+mj-ea"/>
                <a:cs typeface="Arial" panose="020B0604020202020204" pitchFamily="34" charset="0"/>
              </a:rPr>
              <a:t>RENAME yourself, write your </a:t>
            </a:r>
            <a:r>
              <a:rPr lang="en-US" altLang="zh-CN" sz="2400" b="1" kern="1200" dirty="0">
                <a:latin typeface="Arial" panose="020B0604020202020204" pitchFamily="34" charset="0"/>
                <a:ea typeface="+mj-ea"/>
                <a:cs typeface="Arial" panose="020B0604020202020204" pitchFamily="34" charset="0"/>
              </a:rPr>
              <a:t>ASSIGNED ZOOM CODE </a:t>
            </a:r>
            <a:r>
              <a:rPr lang="en-US" altLang="zh-CN" sz="2400" b="1" u="sng" kern="1200" dirty="0">
                <a:latin typeface="Arial" panose="020B0604020202020204" pitchFamily="34" charset="0"/>
                <a:ea typeface="+mj-ea"/>
                <a:cs typeface="Arial" panose="020B0604020202020204" pitchFamily="34" charset="0"/>
              </a:rPr>
              <a:t>BEFORE YOUR NAME</a:t>
            </a:r>
            <a:r>
              <a:rPr lang="en-US" altLang="zh-CN" sz="2400" kern="1200" dirty="0">
                <a:latin typeface="Arial" panose="020B0604020202020204" pitchFamily="34" charset="0"/>
                <a:ea typeface="+mj-ea"/>
                <a:cs typeface="Arial" panose="020B0604020202020204" pitchFamily="34" charset="0"/>
              </a:rPr>
              <a:t> (not after your name, it must be before your name so our host can put you into the right room) (see slide 6,7)</a:t>
            </a:r>
          </a:p>
          <a:p>
            <a:pPr marL="342900" indent="-342900">
              <a:lnSpc>
                <a:spcPct val="110000"/>
              </a:lnSpc>
              <a:spcBef>
                <a:spcPct val="0"/>
              </a:spcBef>
              <a:spcAft>
                <a:spcPts val="600"/>
              </a:spcAft>
              <a:buFont typeface="Arial" panose="020B0604020202020204" pitchFamily="34" charset="0"/>
              <a:buChar char="•"/>
            </a:pPr>
            <a:r>
              <a:rPr lang="en-US" altLang="zh-CN" sz="2400" kern="1200" dirty="0">
                <a:latin typeface="Arial" panose="020B0604020202020204" pitchFamily="34" charset="0"/>
                <a:ea typeface="+mj-ea"/>
                <a:cs typeface="Arial" panose="020B0604020202020204" pitchFamily="34" charset="0"/>
              </a:rPr>
              <a:t>Wait patiently in the breakout room, when </a:t>
            </a:r>
            <a:r>
              <a:rPr lang="en-US" altLang="zh-CN" sz="2400" dirty="0">
                <a:latin typeface="Arial" panose="020B0604020202020204" pitchFamily="34" charset="0"/>
                <a:cs typeface="Arial" panose="020B0604020202020204" pitchFamily="34" charset="0"/>
              </a:rPr>
              <a:t>you have finished one negotiation, the </a:t>
            </a:r>
            <a:r>
              <a:rPr lang="en-US" altLang="zh-CN" sz="2400" kern="1200" dirty="0">
                <a:latin typeface="Arial" panose="020B0604020202020204" pitchFamily="34" charset="0"/>
                <a:ea typeface="+mj-ea"/>
                <a:cs typeface="Arial" panose="020B0604020202020204" pitchFamily="34" charset="0"/>
              </a:rPr>
              <a:t>host will reassign you to another room for another negotiation</a:t>
            </a:r>
          </a:p>
          <a:p>
            <a:pPr marL="342900" indent="-342900">
              <a:lnSpc>
                <a:spcPct val="110000"/>
              </a:lnSpc>
              <a:spcBef>
                <a:spcPct val="0"/>
              </a:spcBef>
              <a:spcAft>
                <a:spcPts val="600"/>
              </a:spcAft>
              <a:buFont typeface="Arial" panose="020B0604020202020204" pitchFamily="34" charset="0"/>
              <a:buChar char="•"/>
            </a:pPr>
            <a:r>
              <a:rPr lang="en-US" altLang="zh-CN" sz="2400" dirty="0">
                <a:latin typeface="Arial" panose="020B0604020202020204" pitchFamily="34" charset="0"/>
                <a:ea typeface="+mj-ea"/>
                <a:cs typeface="Arial" panose="020B0604020202020204" pitchFamily="34" charset="0"/>
              </a:rPr>
              <a:t>Prepare </a:t>
            </a:r>
            <a:r>
              <a:rPr lang="en-US" altLang="zh-CN" sz="2400" dirty="0">
                <a:latin typeface="Arial" panose="020B0604020202020204" pitchFamily="34" charset="0"/>
                <a:cs typeface="Arial" panose="020B0604020202020204" pitchFamily="34" charset="0"/>
              </a:rPr>
              <a:t>in advance </a:t>
            </a:r>
            <a:r>
              <a:rPr lang="en-US" altLang="zh-CN" sz="2400" dirty="0">
                <a:latin typeface="Arial" panose="020B0604020202020204" pitchFamily="34" charset="0"/>
                <a:ea typeface="+mj-ea"/>
                <a:cs typeface="Arial" panose="020B0604020202020204" pitchFamily="34" charset="0"/>
              </a:rPr>
              <a:t>your contact information (Name, email, phone, website) in a word document, copy &amp; paste in the </a:t>
            </a:r>
            <a:r>
              <a:rPr lang="en-US" altLang="zh-CN" sz="2400" b="1" dirty="0">
                <a:latin typeface="Arial" panose="020B0604020202020204" pitchFamily="34" charset="0"/>
                <a:ea typeface="+mj-ea"/>
                <a:cs typeface="Arial" panose="020B0604020202020204" pitchFamily="34" charset="0"/>
              </a:rPr>
              <a:t>chat</a:t>
            </a:r>
            <a:r>
              <a:rPr lang="en-US" altLang="zh-CN" sz="2400" dirty="0">
                <a:latin typeface="Arial" panose="020B0604020202020204" pitchFamily="34" charset="0"/>
                <a:ea typeface="+mj-ea"/>
                <a:cs typeface="Arial" panose="020B0604020202020204" pitchFamily="34" charset="0"/>
              </a:rPr>
              <a:t> window in the breakout room. (see slide 10)</a:t>
            </a:r>
            <a:endParaRPr lang="en-US" altLang="zh-CN" sz="2400" kern="1200" dirty="0">
              <a:latin typeface="Arial" panose="020B0604020202020204" pitchFamily="34" charset="0"/>
              <a:ea typeface="+mj-ea"/>
              <a:cs typeface="Arial" panose="020B0604020202020204" pitchFamily="34" charset="0"/>
            </a:endParaRPr>
          </a:p>
          <a:p>
            <a:pPr>
              <a:lnSpc>
                <a:spcPct val="90000"/>
              </a:lnSpc>
              <a:spcBef>
                <a:spcPct val="0"/>
              </a:spcBef>
              <a:spcAft>
                <a:spcPts val="600"/>
              </a:spcAft>
            </a:pPr>
            <a:endParaRPr lang="en-US" altLang="zh-CN" sz="2400" kern="1200" dirty="0">
              <a:latin typeface="Arial" panose="020B0604020202020204" pitchFamily="34" charset="0"/>
              <a:ea typeface="+mj-ea"/>
              <a:cs typeface="Arial" panose="020B0604020202020204"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446050" y="452284"/>
            <a:ext cx="7097750" cy="1976591"/>
          </a:xfrm>
          <a:prstGeom prst="rect">
            <a:avLst/>
          </a:prstGeom>
        </p:spPr>
        <p:txBody>
          <a:bodyPr vert="horz" lIns="91440" tIns="45720" rIns="91440" bIns="45720" rtlCol="0" anchor="t">
            <a:normAutofit/>
          </a:bodyPr>
          <a:lstStyle/>
          <a:p>
            <a:pPr>
              <a:lnSpc>
                <a:spcPct val="90000"/>
              </a:lnSpc>
              <a:spcBef>
                <a:spcPct val="0"/>
              </a:spcBef>
              <a:spcAft>
                <a:spcPts val="600"/>
              </a:spcAft>
            </a:pPr>
            <a:r>
              <a:rPr lang="en-US" altLang="zh-CN" sz="3200" kern="1200" dirty="0">
                <a:latin typeface="Arial" panose="020B0604020202020204" pitchFamily="34" charset="0"/>
                <a:ea typeface="+mj-ea"/>
                <a:cs typeface="Arial" panose="020B0604020202020204" pitchFamily="34" charset="0"/>
              </a:rPr>
              <a:t>Download zoom on your computer</a:t>
            </a:r>
            <a:endParaRPr lang="en-US" altLang="zh-CN" sz="3200" dirty="0">
              <a:latin typeface="Arial" panose="020B0604020202020204" pitchFamily="34" charset="0"/>
              <a:ea typeface="+mj-ea"/>
              <a:cs typeface="Arial" panose="020B0604020202020204" pitchFamily="34" charset="0"/>
            </a:endParaRPr>
          </a:p>
          <a:p>
            <a:pPr>
              <a:lnSpc>
                <a:spcPct val="90000"/>
              </a:lnSpc>
              <a:spcBef>
                <a:spcPct val="0"/>
              </a:spcBef>
              <a:spcAft>
                <a:spcPts val="600"/>
              </a:spcAft>
            </a:pPr>
            <a:r>
              <a:rPr lang="en-US" altLang="zh-CN" sz="3200" dirty="0">
                <a:hlinkClick r:id="rId2"/>
              </a:rPr>
              <a:t>https://zoom.us/support/download</a:t>
            </a:r>
            <a:endParaRPr lang="en-US" altLang="zh-CN" sz="3200" dirty="0"/>
          </a:p>
          <a:p>
            <a:pPr>
              <a:lnSpc>
                <a:spcPct val="90000"/>
              </a:lnSpc>
              <a:spcBef>
                <a:spcPct val="0"/>
              </a:spcBef>
              <a:spcAft>
                <a:spcPts val="600"/>
              </a:spcAft>
            </a:pPr>
            <a:endParaRPr lang="en-US" altLang="zh-CN" sz="3200" kern="1200" dirty="0">
              <a:latin typeface="Arial" panose="020B0604020202020204" pitchFamily="34" charset="0"/>
              <a:ea typeface="+mj-ea"/>
              <a:cs typeface="Arial" panose="020B0604020202020204" pitchFamily="34" charset="0"/>
            </a:endParaRPr>
          </a:p>
        </p:txBody>
      </p:sp>
      <p:pic>
        <p:nvPicPr>
          <p:cNvPr id="3" name="Picture 2" descr="A screenshot of a cell phone&#10;&#10;Description automatically generated"/>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540772" y="1566862"/>
            <a:ext cx="7531666" cy="3271094"/>
          </a:xfrm>
          <a:prstGeom prst="rect">
            <a:avLst/>
          </a:prstGeom>
        </p:spPr>
      </p:pic>
      <p:pic>
        <p:nvPicPr>
          <p:cNvPr id="6" name="Picture 5" descr="A screenshot of a cell phone&#10;&#10;Description automatically generated"/>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4544059" y="5235046"/>
            <a:ext cx="6872288" cy="1265713"/>
          </a:xfrm>
          <a:prstGeom prst="rect">
            <a:avLst/>
          </a:prstGeom>
        </p:spPr>
      </p:pic>
      <p:sp>
        <p:nvSpPr>
          <p:cNvPr id="10" name="Oval 9"/>
          <p:cNvSpPr/>
          <p:nvPr/>
        </p:nvSpPr>
        <p:spPr>
          <a:xfrm>
            <a:off x="2506133" y="4073091"/>
            <a:ext cx="1185334" cy="510198"/>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TextBox 10"/>
          <p:cNvSpPr txBox="1"/>
          <p:nvPr/>
        </p:nvSpPr>
        <p:spPr>
          <a:xfrm>
            <a:off x="540772" y="5235046"/>
            <a:ext cx="4003287" cy="1984917"/>
          </a:xfrm>
          <a:prstGeom prst="rect">
            <a:avLst/>
          </a:prstGeom>
        </p:spPr>
        <p:txBody>
          <a:bodyPr vert="horz" lIns="91440" tIns="45720" rIns="91440" bIns="45720" rtlCol="0" anchor="t">
            <a:normAutofit/>
          </a:bodyPr>
          <a:lstStyle/>
          <a:p>
            <a:pPr>
              <a:lnSpc>
                <a:spcPct val="90000"/>
              </a:lnSpc>
              <a:spcBef>
                <a:spcPct val="0"/>
              </a:spcBef>
              <a:spcAft>
                <a:spcPts val="600"/>
              </a:spcAft>
            </a:pPr>
            <a:r>
              <a:rPr lang="en-US" altLang="zh-CN" sz="2400" kern="1200" dirty="0">
                <a:latin typeface="Arial" panose="020B0604020202020204" pitchFamily="34" charset="0"/>
                <a:ea typeface="+mj-ea"/>
                <a:cs typeface="Arial" panose="020B0604020202020204" pitchFamily="34" charset="0"/>
              </a:rPr>
              <a:t>When download is done, double-click the </a:t>
            </a:r>
            <a:r>
              <a:rPr lang="en-US" altLang="zh-CN" sz="2400" dirty="0" err="1">
                <a:latin typeface="Arial" panose="020B0604020202020204" pitchFamily="34" charset="0"/>
                <a:ea typeface="+mj-ea"/>
                <a:cs typeface="Arial" panose="020B0604020202020204" pitchFamily="34" charset="0"/>
              </a:rPr>
              <a:t>ZoomInstaller</a:t>
            </a:r>
            <a:r>
              <a:rPr lang="en-US" altLang="zh-CN" sz="2400" dirty="0">
                <a:latin typeface="Arial" panose="020B0604020202020204" pitchFamily="34" charset="0"/>
                <a:ea typeface="+mj-ea"/>
                <a:cs typeface="Arial" panose="020B0604020202020204" pitchFamily="34" charset="0"/>
              </a:rPr>
              <a:t> </a:t>
            </a:r>
            <a:r>
              <a:rPr lang="en-US" altLang="zh-CN" sz="2400" kern="1200" dirty="0">
                <a:latin typeface="Arial" panose="020B0604020202020204" pitchFamily="34" charset="0"/>
                <a:ea typeface="+mj-ea"/>
                <a:cs typeface="Arial" panose="020B0604020202020204" pitchFamily="34" charset="0"/>
              </a:rPr>
              <a:t>to install it on your computer. </a:t>
            </a:r>
          </a:p>
        </p:txBody>
      </p:sp>
      <p:sp>
        <p:nvSpPr>
          <p:cNvPr id="12" name="Oval 11"/>
          <p:cNvSpPr/>
          <p:nvPr/>
        </p:nvSpPr>
        <p:spPr>
          <a:xfrm>
            <a:off x="4544059" y="6034846"/>
            <a:ext cx="1924087" cy="312799"/>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screenshot of a cell phone&#10;&#10;Description automatically generated"/>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4196783" y="1638875"/>
            <a:ext cx="4991100" cy="4927600"/>
          </a:xfrm>
          <a:prstGeom prst="rect">
            <a:avLst/>
          </a:prstGeom>
        </p:spPr>
      </p:pic>
      <p:grpSp>
        <p:nvGrpSpPr>
          <p:cNvPr id="5" name="Group 4"/>
          <p:cNvGrpSpPr/>
          <p:nvPr/>
        </p:nvGrpSpPr>
        <p:grpSpPr>
          <a:xfrm>
            <a:off x="7613735" y="3294274"/>
            <a:ext cx="4130541" cy="369332"/>
            <a:chOff x="4326673" y="1592673"/>
            <a:chExt cx="4130541" cy="369332"/>
          </a:xfrm>
        </p:grpSpPr>
        <p:sp>
          <p:nvSpPr>
            <p:cNvPr id="6" name="TextBox 5"/>
            <p:cNvSpPr txBox="1"/>
            <p:nvPr/>
          </p:nvSpPr>
          <p:spPr>
            <a:xfrm>
              <a:off x="5519854" y="1592673"/>
              <a:ext cx="2937360" cy="369332"/>
            </a:xfrm>
            <a:prstGeom prst="rect">
              <a:avLst/>
            </a:prstGeom>
            <a:solidFill>
              <a:schemeClr val="bg1"/>
            </a:solidFill>
            <a:ln w="12700">
              <a:solidFill>
                <a:srgbClr val="FF0000"/>
              </a:solidFill>
            </a:ln>
          </p:spPr>
          <p:txBody>
            <a:bodyPr wrap="square" rtlCol="0">
              <a:spAutoFit/>
            </a:bodyPr>
            <a:lstStyle/>
            <a:p>
              <a:r>
                <a:rPr lang="en-GB" altLang="zh-CN" dirty="0">
                  <a:solidFill>
                    <a:srgbClr val="FF0000"/>
                  </a:solidFill>
                  <a:latin typeface="Arial" panose="020B0604020202020204" pitchFamily="34" charset="0"/>
                  <a:cs typeface="Arial" panose="020B0604020202020204" pitchFamily="34" charset="0"/>
                </a:rPr>
                <a:t>Enter the meeting ID here</a:t>
              </a:r>
              <a:endParaRPr lang="zh-CN" altLang="en-US" dirty="0">
                <a:solidFill>
                  <a:srgbClr val="FF0000"/>
                </a:solidFill>
                <a:latin typeface="Arial" panose="020B0604020202020204" pitchFamily="34" charset="0"/>
                <a:cs typeface="Arial" panose="020B0604020202020204" pitchFamily="34" charset="0"/>
              </a:endParaRPr>
            </a:p>
          </p:txBody>
        </p:sp>
        <p:cxnSp>
          <p:nvCxnSpPr>
            <p:cNvPr id="7" name="Straight Arrow Connector 6"/>
            <p:cNvCxnSpPr>
              <a:stCxn id="6" idx="1"/>
            </p:cNvCxnSpPr>
            <p:nvPr/>
          </p:nvCxnSpPr>
          <p:spPr>
            <a:xfrm flipH="1">
              <a:off x="4326673" y="1777339"/>
              <a:ext cx="1193181" cy="0"/>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grpSp>
      <p:grpSp>
        <p:nvGrpSpPr>
          <p:cNvPr id="9" name="Group 8"/>
          <p:cNvGrpSpPr/>
          <p:nvPr/>
        </p:nvGrpSpPr>
        <p:grpSpPr>
          <a:xfrm>
            <a:off x="7613736" y="4020973"/>
            <a:ext cx="4130540" cy="1477328"/>
            <a:chOff x="4479074" y="1745073"/>
            <a:chExt cx="4130540" cy="1477328"/>
          </a:xfrm>
        </p:grpSpPr>
        <p:sp>
          <p:nvSpPr>
            <p:cNvPr id="11" name="TextBox 10"/>
            <p:cNvSpPr txBox="1"/>
            <p:nvPr/>
          </p:nvSpPr>
          <p:spPr>
            <a:xfrm>
              <a:off x="5672254" y="1745073"/>
              <a:ext cx="2937360" cy="1477328"/>
            </a:xfrm>
            <a:prstGeom prst="rect">
              <a:avLst/>
            </a:prstGeom>
            <a:solidFill>
              <a:srgbClr val="FFFFFF"/>
            </a:solidFill>
            <a:ln w="12700">
              <a:solidFill>
                <a:srgbClr val="FF0000"/>
              </a:solidFill>
            </a:ln>
          </p:spPr>
          <p:txBody>
            <a:bodyPr wrap="square" rtlCol="0">
              <a:spAutoFit/>
            </a:bodyPr>
            <a:lstStyle/>
            <a:p>
              <a:r>
                <a:rPr lang="en-GB" altLang="zh-CN" dirty="0">
                  <a:solidFill>
                    <a:srgbClr val="FF0000"/>
                  </a:solidFill>
                  <a:latin typeface="Arial" panose="020B0604020202020204" pitchFamily="34" charset="0"/>
                  <a:cs typeface="Arial" panose="020B0604020202020204" pitchFamily="34" charset="0"/>
                </a:rPr>
                <a:t>Please put your </a:t>
              </a:r>
              <a:r>
                <a:rPr lang="en-GB" altLang="zh-CN" b="1" dirty="0">
                  <a:solidFill>
                    <a:srgbClr val="FF0000"/>
                  </a:solidFill>
                  <a:latin typeface="Arial" panose="020B0604020202020204" pitchFamily="34" charset="0"/>
                  <a:cs typeface="Arial" panose="020B0604020202020204" pitchFamily="34" charset="0"/>
                </a:rPr>
                <a:t>ZOOM CODE BEFORE YOUR NAME </a:t>
              </a:r>
              <a:r>
                <a:rPr lang="en-GB" altLang="zh-CN" dirty="0">
                  <a:solidFill>
                    <a:srgbClr val="FF0000"/>
                  </a:solidFill>
                  <a:latin typeface="Arial" panose="020B0604020202020204" pitchFamily="34" charset="0"/>
                  <a:cs typeface="Arial" panose="020B0604020202020204" pitchFamily="34" charset="0"/>
                </a:rPr>
                <a:t>for the B2B meeting as requested by the organizer. </a:t>
              </a:r>
              <a:endParaRPr lang="zh-CN" altLang="en-US" dirty="0">
                <a:solidFill>
                  <a:srgbClr val="FF0000"/>
                </a:solidFill>
                <a:latin typeface="Arial" panose="020B0604020202020204" pitchFamily="34" charset="0"/>
                <a:cs typeface="Arial" panose="020B0604020202020204" pitchFamily="34" charset="0"/>
              </a:endParaRPr>
            </a:p>
          </p:txBody>
        </p:sp>
        <p:cxnSp>
          <p:nvCxnSpPr>
            <p:cNvPr id="12" name="Straight Arrow Connector 11"/>
            <p:cNvCxnSpPr>
              <a:stCxn id="11" idx="1"/>
            </p:cNvCxnSpPr>
            <p:nvPr/>
          </p:nvCxnSpPr>
          <p:spPr>
            <a:xfrm flipH="1" flipV="1">
              <a:off x="4479074" y="1929742"/>
              <a:ext cx="1193180" cy="553995"/>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grpSp>
      <p:sp>
        <p:nvSpPr>
          <p:cNvPr id="10" name="Oval 9"/>
          <p:cNvSpPr/>
          <p:nvPr/>
        </p:nvSpPr>
        <p:spPr>
          <a:xfrm>
            <a:off x="4661153" y="3897260"/>
            <a:ext cx="585378" cy="585378"/>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Oval 13"/>
          <p:cNvSpPr/>
          <p:nvPr/>
        </p:nvSpPr>
        <p:spPr>
          <a:xfrm>
            <a:off x="6401880" y="5606763"/>
            <a:ext cx="1211855" cy="694558"/>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TextBox 14"/>
          <p:cNvSpPr txBox="1"/>
          <p:nvPr/>
        </p:nvSpPr>
        <p:spPr>
          <a:xfrm>
            <a:off x="8843490" y="5784057"/>
            <a:ext cx="2937360" cy="369332"/>
          </a:xfrm>
          <a:prstGeom prst="rect">
            <a:avLst/>
          </a:prstGeom>
          <a:solidFill>
            <a:schemeClr val="bg1"/>
          </a:solidFill>
          <a:ln w="12700">
            <a:solidFill>
              <a:srgbClr val="FF0000"/>
            </a:solidFill>
          </a:ln>
        </p:spPr>
        <p:txBody>
          <a:bodyPr wrap="square" rtlCol="0">
            <a:spAutoFit/>
          </a:bodyPr>
          <a:lstStyle/>
          <a:p>
            <a:r>
              <a:rPr lang="en-GB" altLang="zh-CN" dirty="0">
                <a:solidFill>
                  <a:srgbClr val="FF0000"/>
                </a:solidFill>
                <a:latin typeface="Arial" panose="020B0604020202020204" pitchFamily="34" charset="0"/>
                <a:cs typeface="Arial" panose="020B0604020202020204" pitchFamily="34" charset="0"/>
              </a:rPr>
              <a:t>Then click Join</a:t>
            </a:r>
            <a:endParaRPr lang="zh-CN" altLang="en-US" dirty="0">
              <a:solidFill>
                <a:srgbClr val="FF0000"/>
              </a:solidFill>
              <a:latin typeface="Arial" panose="020B0604020202020204" pitchFamily="34" charset="0"/>
              <a:cs typeface="Arial" panose="020B0604020202020204" pitchFamily="34" charset="0"/>
            </a:endParaRPr>
          </a:p>
        </p:txBody>
      </p:sp>
      <p:sp>
        <p:nvSpPr>
          <p:cNvPr id="16" name="TextBox 15"/>
          <p:cNvSpPr txBox="1"/>
          <p:nvPr/>
        </p:nvSpPr>
        <p:spPr>
          <a:xfrm>
            <a:off x="225735" y="366421"/>
            <a:ext cx="6176145" cy="1545366"/>
          </a:xfrm>
          <a:prstGeom prst="rect">
            <a:avLst/>
          </a:prstGeom>
        </p:spPr>
        <p:txBody>
          <a:bodyPr vert="horz" lIns="91440" tIns="45720" rIns="91440" bIns="45720" rtlCol="0" anchor="t">
            <a:normAutofit/>
          </a:bodyPr>
          <a:lstStyle/>
          <a:p>
            <a:pPr>
              <a:lnSpc>
                <a:spcPct val="90000"/>
              </a:lnSpc>
              <a:spcBef>
                <a:spcPct val="0"/>
              </a:spcBef>
              <a:spcAft>
                <a:spcPts val="600"/>
              </a:spcAft>
            </a:pPr>
            <a:r>
              <a:rPr lang="en-US" altLang="zh-CN" sz="3200" kern="1200" dirty="0">
                <a:latin typeface="Arial" panose="020B0604020202020204" pitchFamily="34" charset="0"/>
                <a:ea typeface="+mj-ea"/>
                <a:cs typeface="Arial" panose="020B0604020202020204" pitchFamily="34" charset="0"/>
              </a:rPr>
              <a:t>Always use computer to join a </a:t>
            </a:r>
          </a:p>
          <a:p>
            <a:pPr>
              <a:lnSpc>
                <a:spcPct val="90000"/>
              </a:lnSpc>
              <a:spcBef>
                <a:spcPct val="0"/>
              </a:spcBef>
              <a:spcAft>
                <a:spcPts val="600"/>
              </a:spcAft>
            </a:pPr>
            <a:r>
              <a:rPr lang="en-US" altLang="zh-CN" sz="3200" kern="1200" dirty="0">
                <a:latin typeface="Arial" panose="020B0604020202020204" pitchFamily="34" charset="0"/>
                <a:ea typeface="+mj-ea"/>
                <a:cs typeface="Arial" panose="020B0604020202020204" pitchFamily="34" charset="0"/>
              </a:rPr>
              <a:t>Zoom B2B Meeting</a:t>
            </a:r>
          </a:p>
          <a:p>
            <a:pPr>
              <a:lnSpc>
                <a:spcPct val="90000"/>
              </a:lnSpc>
              <a:spcBef>
                <a:spcPct val="0"/>
              </a:spcBef>
              <a:spcAft>
                <a:spcPts val="600"/>
              </a:spcAft>
            </a:pPr>
            <a:endParaRPr lang="en-US" altLang="zh-CN" sz="3200" kern="1200" dirty="0">
              <a:latin typeface="Arial" panose="020B0604020202020204" pitchFamily="34" charset="0"/>
              <a:ea typeface="+mj-ea"/>
              <a:cs typeface="Arial" panose="020B0604020202020204" pitchFamily="34" charset="0"/>
            </a:endParaRPr>
          </a:p>
        </p:txBody>
      </p:sp>
      <p:pic>
        <p:nvPicPr>
          <p:cNvPr id="17" name="Picture 16" descr="A screenshot of a cell phone&#10;&#10;Description automatically generated"/>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225735" y="1638875"/>
            <a:ext cx="3885502" cy="2592511"/>
          </a:xfrm>
          <a:prstGeom prst="rect">
            <a:avLst/>
          </a:prstGeom>
        </p:spPr>
      </p:pic>
      <p:sp>
        <p:nvSpPr>
          <p:cNvPr id="18" name="Oval 17"/>
          <p:cNvSpPr/>
          <p:nvPr/>
        </p:nvSpPr>
        <p:spPr>
          <a:xfrm>
            <a:off x="1411937" y="2733255"/>
            <a:ext cx="1530193" cy="356035"/>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person sitting at a desk&#10;&#10;Description automatically generated"/>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659162" y="301082"/>
            <a:ext cx="5304303" cy="4146085"/>
          </a:xfrm>
          <a:prstGeom prst="rect">
            <a:avLst/>
          </a:prstGeom>
        </p:spPr>
      </p:pic>
      <p:pic>
        <p:nvPicPr>
          <p:cNvPr id="7" name="Picture 6" descr="A screenshot of a cell phone&#10;&#10;Description automatically generated"/>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6471563" y="582033"/>
            <a:ext cx="5061275" cy="2846967"/>
          </a:xfrm>
          <a:prstGeom prst="rect">
            <a:avLst/>
          </a:prstGeom>
        </p:spPr>
      </p:pic>
      <p:sp>
        <p:nvSpPr>
          <p:cNvPr id="8" name="TextBox 7"/>
          <p:cNvSpPr txBox="1"/>
          <p:nvPr/>
        </p:nvSpPr>
        <p:spPr>
          <a:xfrm>
            <a:off x="659162" y="4728117"/>
            <a:ext cx="4972203" cy="1483112"/>
          </a:xfrm>
          <a:prstGeom prst="rect">
            <a:avLst/>
          </a:prstGeom>
        </p:spPr>
        <p:txBody>
          <a:bodyPr vert="horz" lIns="91440" tIns="45720" rIns="91440" bIns="45720" rtlCol="0" anchor="t">
            <a:normAutofit/>
          </a:bodyPr>
          <a:lstStyle/>
          <a:p>
            <a:pPr>
              <a:lnSpc>
                <a:spcPct val="90000"/>
              </a:lnSpc>
              <a:spcBef>
                <a:spcPct val="0"/>
              </a:spcBef>
              <a:spcAft>
                <a:spcPts val="600"/>
              </a:spcAft>
            </a:pPr>
            <a:r>
              <a:rPr lang="en-US" altLang="zh-CN" sz="2400" kern="1200" dirty="0">
                <a:latin typeface="Arial" panose="020B0604020202020204" pitchFamily="34" charset="0"/>
                <a:ea typeface="+mj-ea"/>
                <a:cs typeface="Arial" panose="020B0604020202020204" pitchFamily="34" charset="0"/>
              </a:rPr>
              <a:t>Before enter into the meeting room, check your web camera. It is advised to join the B2B meeting with your video on.</a:t>
            </a:r>
          </a:p>
        </p:txBody>
      </p:sp>
      <p:sp>
        <p:nvSpPr>
          <p:cNvPr id="9" name="TextBox 8"/>
          <p:cNvSpPr txBox="1"/>
          <p:nvPr/>
        </p:nvSpPr>
        <p:spPr>
          <a:xfrm>
            <a:off x="6491250" y="3546088"/>
            <a:ext cx="4972203" cy="1483112"/>
          </a:xfrm>
          <a:prstGeom prst="rect">
            <a:avLst/>
          </a:prstGeom>
        </p:spPr>
        <p:txBody>
          <a:bodyPr vert="horz" lIns="91440" tIns="45720" rIns="91440" bIns="45720" rtlCol="0" anchor="t">
            <a:normAutofit/>
          </a:bodyPr>
          <a:lstStyle/>
          <a:p>
            <a:pPr>
              <a:lnSpc>
                <a:spcPct val="90000"/>
              </a:lnSpc>
              <a:spcBef>
                <a:spcPct val="0"/>
              </a:spcBef>
              <a:spcAft>
                <a:spcPts val="600"/>
              </a:spcAft>
            </a:pPr>
            <a:r>
              <a:rPr lang="en-US" altLang="zh-CN" sz="2400" kern="1200" dirty="0">
                <a:latin typeface="Arial" panose="020B0604020202020204" pitchFamily="34" charset="0"/>
                <a:ea typeface="+mj-ea"/>
                <a:cs typeface="Arial" panose="020B0604020202020204" pitchFamily="34" charset="0"/>
              </a:rPr>
              <a:t>Check your speaker and microphone are working properly.</a:t>
            </a:r>
          </a:p>
        </p:txBody>
      </p:sp>
      <p:cxnSp>
        <p:nvCxnSpPr>
          <p:cNvPr id="11" name="Straight Arrow Connector 10"/>
          <p:cNvCxnSpPr/>
          <p:nvPr/>
        </p:nvCxnSpPr>
        <p:spPr>
          <a:xfrm flipV="1">
            <a:off x="7727795" y="2374125"/>
            <a:ext cx="814039" cy="1261173"/>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3" name="Oval 12"/>
          <p:cNvSpPr/>
          <p:nvPr/>
        </p:nvSpPr>
        <p:spPr>
          <a:xfrm>
            <a:off x="3311313" y="4003288"/>
            <a:ext cx="1405653" cy="443879"/>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Oval 13"/>
          <p:cNvSpPr/>
          <p:nvPr/>
        </p:nvSpPr>
        <p:spPr>
          <a:xfrm>
            <a:off x="7596547" y="1764836"/>
            <a:ext cx="2785238" cy="443879"/>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 name="Picture 39" descr="A screenshot of a computer screen&#10;&#10;Description automatically generated"/>
          <p:cNvPicPr>
            <a:picLocks noChangeAspect="1"/>
          </p:cNvPicPr>
          <p:nvPr/>
        </p:nvPicPr>
        <p:blipFill rotWithShape="1">
          <a:blip r:embed="rId2" cstate="email">
            <a:extLst>
              <a:ext uri="{28A0092B-C50C-407E-A947-70E740481C1C}">
                <a14:useLocalDpi xmlns:a14="http://schemas.microsoft.com/office/drawing/2010/main"/>
              </a:ext>
            </a:extLst>
          </a:blip>
          <a:srcRect/>
          <a:stretch>
            <a:fillRect/>
          </a:stretch>
        </p:blipFill>
        <p:spPr>
          <a:xfrm>
            <a:off x="278778" y="3303042"/>
            <a:ext cx="11587403" cy="1894993"/>
          </a:xfrm>
          <a:prstGeom prst="rect">
            <a:avLst/>
          </a:prstGeom>
        </p:spPr>
      </p:pic>
      <p:sp>
        <p:nvSpPr>
          <p:cNvPr id="6" name="TextBox 5"/>
          <p:cNvSpPr txBox="1"/>
          <p:nvPr/>
        </p:nvSpPr>
        <p:spPr>
          <a:xfrm>
            <a:off x="278779" y="289934"/>
            <a:ext cx="4003287" cy="1984917"/>
          </a:xfrm>
          <a:prstGeom prst="rect">
            <a:avLst/>
          </a:prstGeom>
        </p:spPr>
        <p:txBody>
          <a:bodyPr vert="horz" lIns="91440" tIns="45720" rIns="91440" bIns="45720" rtlCol="0" anchor="t">
            <a:normAutofit/>
          </a:bodyPr>
          <a:lstStyle/>
          <a:p>
            <a:pPr>
              <a:lnSpc>
                <a:spcPct val="90000"/>
              </a:lnSpc>
              <a:spcBef>
                <a:spcPct val="0"/>
              </a:spcBef>
              <a:spcAft>
                <a:spcPts val="600"/>
              </a:spcAft>
            </a:pPr>
            <a:r>
              <a:rPr lang="en-US" altLang="zh-CN" sz="2400" kern="1200" dirty="0">
                <a:latin typeface="Arial" panose="020B0604020202020204" pitchFamily="34" charset="0"/>
                <a:ea typeface="+mj-ea"/>
                <a:cs typeface="Arial" panose="020B0604020202020204" pitchFamily="34" charset="0"/>
              </a:rPr>
              <a:t>Now you </a:t>
            </a:r>
            <a:r>
              <a:rPr lang="en-US" altLang="zh-CN" sz="2400" dirty="0">
                <a:latin typeface="Arial" panose="020B0604020202020204" pitchFamily="34" charset="0"/>
                <a:ea typeface="+mj-ea"/>
                <a:cs typeface="Arial" panose="020B0604020202020204" pitchFamily="34" charset="0"/>
              </a:rPr>
              <a:t>have entered the </a:t>
            </a:r>
            <a:r>
              <a:rPr lang="en-US" altLang="zh-CN" sz="2400" dirty="0" err="1">
                <a:latin typeface="Arial" panose="020B0604020202020204" pitchFamily="34" charset="0"/>
                <a:ea typeface="+mj-ea"/>
                <a:cs typeface="Arial" panose="020B0604020202020204" pitchFamily="34" charset="0"/>
              </a:rPr>
              <a:t>the</a:t>
            </a:r>
            <a:r>
              <a:rPr lang="en-US" altLang="zh-CN" sz="2400" dirty="0">
                <a:latin typeface="Arial" panose="020B0604020202020204" pitchFamily="34" charset="0"/>
                <a:ea typeface="+mj-ea"/>
                <a:cs typeface="Arial" panose="020B0604020202020204" pitchFamily="34" charset="0"/>
              </a:rPr>
              <a:t> main session of the online conference.</a:t>
            </a:r>
            <a:endParaRPr lang="en-US" altLang="zh-CN" sz="2400" kern="1200" dirty="0">
              <a:latin typeface="Arial" panose="020B0604020202020204" pitchFamily="34" charset="0"/>
              <a:ea typeface="+mj-ea"/>
              <a:cs typeface="Arial" panose="020B0604020202020204" pitchFamily="34" charset="0"/>
            </a:endParaRPr>
          </a:p>
        </p:txBody>
      </p:sp>
      <p:sp>
        <p:nvSpPr>
          <p:cNvPr id="30" name="TextBox 29"/>
          <p:cNvSpPr txBox="1"/>
          <p:nvPr/>
        </p:nvSpPr>
        <p:spPr>
          <a:xfrm>
            <a:off x="138198" y="6113310"/>
            <a:ext cx="4683505" cy="369332"/>
          </a:xfrm>
          <a:prstGeom prst="rect">
            <a:avLst/>
          </a:prstGeom>
          <a:noFill/>
          <a:ln w="12700">
            <a:noFill/>
          </a:ln>
        </p:spPr>
        <p:txBody>
          <a:bodyPr wrap="square" rtlCol="0">
            <a:spAutoFit/>
          </a:bodyPr>
          <a:lstStyle/>
          <a:p>
            <a:r>
              <a:rPr lang="en-GB" altLang="zh-CN" dirty="0">
                <a:solidFill>
                  <a:srgbClr val="FF0000"/>
                </a:solidFill>
                <a:latin typeface="Arial" panose="020B0604020202020204" pitchFamily="34" charset="0"/>
                <a:cs typeface="Arial" panose="020B0604020202020204" pitchFamily="34" charset="0"/>
              </a:rPr>
              <a:t>Click this icon to unmute or mute yourself</a:t>
            </a:r>
            <a:endParaRPr lang="zh-CN" altLang="en-US" dirty="0">
              <a:solidFill>
                <a:srgbClr val="FF0000"/>
              </a:solidFill>
              <a:latin typeface="Arial" panose="020B0604020202020204" pitchFamily="34" charset="0"/>
              <a:cs typeface="Arial" panose="020B0604020202020204" pitchFamily="34" charset="0"/>
            </a:endParaRPr>
          </a:p>
        </p:txBody>
      </p:sp>
      <p:cxnSp>
        <p:nvCxnSpPr>
          <p:cNvPr id="38" name="Straight Connector 37"/>
          <p:cNvCxnSpPr/>
          <p:nvPr/>
        </p:nvCxnSpPr>
        <p:spPr>
          <a:xfrm>
            <a:off x="722930" y="5135341"/>
            <a:ext cx="0" cy="977969"/>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a:off x="1637409" y="5135341"/>
            <a:ext cx="0" cy="427239"/>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26" name="TextBox 25"/>
          <p:cNvSpPr txBox="1"/>
          <p:nvPr/>
        </p:nvSpPr>
        <p:spPr>
          <a:xfrm>
            <a:off x="2315183" y="2650149"/>
            <a:ext cx="2421158" cy="371025"/>
          </a:xfrm>
          <a:prstGeom prst="rect">
            <a:avLst/>
          </a:prstGeom>
          <a:noFill/>
          <a:ln w="12700">
            <a:noFill/>
          </a:ln>
        </p:spPr>
        <p:txBody>
          <a:bodyPr wrap="square" rtlCol="0">
            <a:spAutoFit/>
          </a:bodyPr>
          <a:lstStyle/>
          <a:p>
            <a:r>
              <a:rPr lang="en-GB" altLang="zh-CN" dirty="0">
                <a:solidFill>
                  <a:srgbClr val="FF0000"/>
                </a:solidFill>
                <a:latin typeface="Arial" panose="020B0604020202020204" pitchFamily="34" charset="0"/>
                <a:cs typeface="Arial" panose="020B0604020202020204" pitchFamily="34" charset="0"/>
              </a:rPr>
              <a:t>The menu icons</a:t>
            </a:r>
            <a:endParaRPr lang="zh-CN" altLang="en-US" dirty="0">
              <a:solidFill>
                <a:srgbClr val="FF0000"/>
              </a:solidFill>
              <a:latin typeface="Arial" panose="020B0604020202020204" pitchFamily="34" charset="0"/>
              <a:cs typeface="Arial" panose="020B0604020202020204" pitchFamily="34" charset="0"/>
            </a:endParaRPr>
          </a:p>
        </p:txBody>
      </p:sp>
      <p:sp>
        <p:nvSpPr>
          <p:cNvPr id="23" name="TextBox 22"/>
          <p:cNvSpPr txBox="1"/>
          <p:nvPr/>
        </p:nvSpPr>
        <p:spPr>
          <a:xfrm>
            <a:off x="2732481" y="3904502"/>
            <a:ext cx="2384162" cy="923330"/>
          </a:xfrm>
          <a:prstGeom prst="rect">
            <a:avLst/>
          </a:prstGeom>
          <a:noFill/>
          <a:ln w="12700">
            <a:noFill/>
          </a:ln>
        </p:spPr>
        <p:txBody>
          <a:bodyPr wrap="square" rtlCol="0">
            <a:spAutoFit/>
          </a:bodyPr>
          <a:lstStyle/>
          <a:p>
            <a:r>
              <a:rPr lang="en-GB" altLang="zh-CN" dirty="0">
                <a:solidFill>
                  <a:srgbClr val="FF0000"/>
                </a:solidFill>
                <a:latin typeface="Arial" panose="020B0604020202020204" pitchFamily="34" charset="0"/>
                <a:cs typeface="Arial" panose="020B0604020202020204" pitchFamily="34" charset="0"/>
              </a:rPr>
              <a:t>Click participants to open the participants window</a:t>
            </a:r>
            <a:endParaRPr lang="zh-CN" altLang="en-US" dirty="0">
              <a:solidFill>
                <a:srgbClr val="FF0000"/>
              </a:solidFill>
              <a:latin typeface="Arial" panose="020B0604020202020204" pitchFamily="34" charset="0"/>
              <a:cs typeface="Arial" panose="020B0604020202020204" pitchFamily="34" charset="0"/>
            </a:endParaRPr>
          </a:p>
        </p:txBody>
      </p:sp>
      <p:sp>
        <p:nvSpPr>
          <p:cNvPr id="24" name="Oval 23"/>
          <p:cNvSpPr/>
          <p:nvPr/>
        </p:nvSpPr>
        <p:spPr>
          <a:xfrm>
            <a:off x="3924562" y="4632899"/>
            <a:ext cx="897141" cy="621871"/>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3" name="Picture 2" descr="A screenshot of a computer screen&#10;&#10;Description automatically generated"/>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4282066" y="298240"/>
            <a:ext cx="3820338" cy="2681335"/>
          </a:xfrm>
          <a:prstGeom prst="rect">
            <a:avLst/>
          </a:prstGeom>
        </p:spPr>
      </p:pic>
      <p:sp>
        <p:nvSpPr>
          <p:cNvPr id="41" name="Oval 40"/>
          <p:cNvSpPr/>
          <p:nvPr/>
        </p:nvSpPr>
        <p:spPr>
          <a:xfrm>
            <a:off x="7222239" y="4632899"/>
            <a:ext cx="1245248" cy="697858"/>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2" name="TextBox 41"/>
          <p:cNvSpPr txBox="1"/>
          <p:nvPr/>
        </p:nvSpPr>
        <p:spPr>
          <a:xfrm>
            <a:off x="7518489" y="5392834"/>
            <a:ext cx="3036093" cy="1200329"/>
          </a:xfrm>
          <a:prstGeom prst="rect">
            <a:avLst/>
          </a:prstGeom>
          <a:noFill/>
          <a:ln w="12700">
            <a:noFill/>
          </a:ln>
        </p:spPr>
        <p:txBody>
          <a:bodyPr wrap="square" rtlCol="0">
            <a:spAutoFit/>
          </a:bodyPr>
          <a:lstStyle/>
          <a:p>
            <a:r>
              <a:rPr lang="en-GB" altLang="zh-CN" dirty="0">
                <a:solidFill>
                  <a:srgbClr val="FF0000"/>
                </a:solidFill>
                <a:latin typeface="Arial" panose="020B0604020202020204" pitchFamily="34" charset="0"/>
                <a:cs typeface="Arial" panose="020B0604020202020204" pitchFamily="34" charset="0"/>
              </a:rPr>
              <a:t>You will only see this breakout rooms icon when the host has started breakout rooms feature.</a:t>
            </a:r>
            <a:endParaRPr lang="zh-CN" altLang="en-US" dirty="0">
              <a:solidFill>
                <a:srgbClr val="FF0000"/>
              </a:solidFill>
              <a:latin typeface="Arial" panose="020B0604020202020204" pitchFamily="34" charset="0"/>
              <a:cs typeface="Arial" panose="020B0604020202020204" pitchFamily="34" charset="0"/>
            </a:endParaRPr>
          </a:p>
        </p:txBody>
      </p:sp>
      <p:sp>
        <p:nvSpPr>
          <p:cNvPr id="9" name="Rectangle 8"/>
          <p:cNvSpPr/>
          <p:nvPr/>
        </p:nvSpPr>
        <p:spPr>
          <a:xfrm>
            <a:off x="4182894" y="2655651"/>
            <a:ext cx="4003287" cy="380659"/>
          </a:xfrm>
          <a:prstGeom prst="rect">
            <a:avLst/>
          </a:prstGeom>
          <a:no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n w="19050">
                <a:solidFill>
                  <a:schemeClr val="tx1"/>
                </a:solidFill>
              </a:ln>
            </a:endParaRPr>
          </a:p>
        </p:txBody>
      </p:sp>
      <p:sp>
        <p:nvSpPr>
          <p:cNvPr id="43" name="TextBox 42"/>
          <p:cNvSpPr txBox="1"/>
          <p:nvPr/>
        </p:nvSpPr>
        <p:spPr>
          <a:xfrm>
            <a:off x="1306286" y="5588348"/>
            <a:ext cx="5413826" cy="369332"/>
          </a:xfrm>
          <a:prstGeom prst="rect">
            <a:avLst/>
          </a:prstGeom>
          <a:noFill/>
          <a:ln w="12700">
            <a:noFill/>
          </a:ln>
        </p:spPr>
        <p:txBody>
          <a:bodyPr wrap="square" rtlCol="0">
            <a:spAutoFit/>
          </a:bodyPr>
          <a:lstStyle/>
          <a:p>
            <a:r>
              <a:rPr lang="en-GB" altLang="zh-CN" dirty="0">
                <a:solidFill>
                  <a:srgbClr val="FF0000"/>
                </a:solidFill>
                <a:latin typeface="Arial" panose="020B0604020202020204" pitchFamily="34" charset="0"/>
                <a:cs typeface="Arial" panose="020B0604020202020204" pitchFamily="34" charset="0"/>
              </a:rPr>
              <a:t>Click this icon to turn on or off your video camera</a:t>
            </a:r>
            <a:endParaRPr lang="zh-CN" altLang="en-US" dirty="0">
              <a:solidFill>
                <a:srgbClr val="FF0000"/>
              </a:solidFill>
              <a:latin typeface="Arial" panose="020B0604020202020204" pitchFamily="34" charset="0"/>
              <a:cs typeface="Arial" panose="020B0604020202020204" pitchFamily="34" charset="0"/>
            </a:endParaRPr>
          </a:p>
        </p:txBody>
      </p:sp>
      <p:sp>
        <p:nvSpPr>
          <p:cNvPr id="44" name="Oval 43"/>
          <p:cNvSpPr/>
          <p:nvPr/>
        </p:nvSpPr>
        <p:spPr>
          <a:xfrm>
            <a:off x="10821782" y="4632899"/>
            <a:ext cx="1245248" cy="697858"/>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5" name="TextBox 44"/>
          <p:cNvSpPr txBox="1"/>
          <p:nvPr/>
        </p:nvSpPr>
        <p:spPr>
          <a:xfrm>
            <a:off x="11106308" y="5392834"/>
            <a:ext cx="1494883" cy="646331"/>
          </a:xfrm>
          <a:prstGeom prst="rect">
            <a:avLst/>
          </a:prstGeom>
          <a:noFill/>
          <a:ln w="12700">
            <a:noFill/>
          </a:ln>
        </p:spPr>
        <p:txBody>
          <a:bodyPr wrap="square" rtlCol="0">
            <a:spAutoFit/>
          </a:bodyPr>
          <a:lstStyle/>
          <a:p>
            <a:r>
              <a:rPr lang="en-GB" altLang="zh-CN" dirty="0">
                <a:solidFill>
                  <a:srgbClr val="FF0000"/>
                </a:solidFill>
                <a:latin typeface="Arial" panose="020B0604020202020204" pitchFamily="34" charset="0"/>
                <a:cs typeface="Arial" panose="020B0604020202020204" pitchFamily="34" charset="0"/>
              </a:rPr>
              <a:t>Leave </a:t>
            </a:r>
          </a:p>
          <a:p>
            <a:r>
              <a:rPr lang="en-GB" altLang="zh-CN" dirty="0">
                <a:solidFill>
                  <a:srgbClr val="FF0000"/>
                </a:solidFill>
                <a:latin typeface="Arial" panose="020B0604020202020204" pitchFamily="34" charset="0"/>
                <a:cs typeface="Arial" panose="020B0604020202020204" pitchFamily="34" charset="0"/>
              </a:rPr>
              <a:t>meeting</a:t>
            </a:r>
            <a:endParaRPr lang="zh-CN" altLang="en-US" dirty="0">
              <a:solidFill>
                <a:srgbClr val="FF0000"/>
              </a:solidFill>
              <a:latin typeface="Arial" panose="020B0604020202020204" pitchFamily="34" charset="0"/>
              <a:cs typeface="Arial" panose="020B0604020202020204"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 name="Picture 20" descr="A screenshot of a cell phone&#10;&#10;Description automatically generated"/>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312636" y="2066962"/>
            <a:ext cx="3495509" cy="3451037"/>
          </a:xfrm>
          <a:prstGeom prst="rect">
            <a:avLst/>
          </a:prstGeom>
        </p:spPr>
      </p:pic>
      <p:sp>
        <p:nvSpPr>
          <p:cNvPr id="22" name="TextBox 21"/>
          <p:cNvSpPr txBox="1"/>
          <p:nvPr/>
        </p:nvSpPr>
        <p:spPr>
          <a:xfrm>
            <a:off x="312636" y="282102"/>
            <a:ext cx="10541990" cy="952338"/>
          </a:xfrm>
          <a:prstGeom prst="rect">
            <a:avLst/>
          </a:prstGeom>
        </p:spPr>
        <p:txBody>
          <a:bodyPr vert="horz" lIns="91440" tIns="45720" rIns="91440" bIns="45720" rtlCol="0" anchor="t">
            <a:normAutofit fontScale="92500" lnSpcReduction="20000"/>
          </a:bodyPr>
          <a:lstStyle/>
          <a:p>
            <a:pPr>
              <a:lnSpc>
                <a:spcPct val="90000"/>
              </a:lnSpc>
              <a:spcBef>
                <a:spcPct val="0"/>
              </a:spcBef>
              <a:spcAft>
                <a:spcPts val="600"/>
              </a:spcAft>
            </a:pPr>
            <a:r>
              <a:rPr lang="en-US" altLang="zh-CN" sz="3200" kern="1200" dirty="0">
                <a:latin typeface="Arial" panose="020B0604020202020204" pitchFamily="34" charset="0"/>
                <a:ea typeface="+mj-ea"/>
                <a:cs typeface="Arial" panose="020B0604020202020204" pitchFamily="34" charset="0"/>
              </a:rPr>
              <a:t>Naming is very important for online B2B meeting. </a:t>
            </a:r>
          </a:p>
          <a:p>
            <a:pPr>
              <a:lnSpc>
                <a:spcPct val="90000"/>
              </a:lnSpc>
              <a:spcBef>
                <a:spcPct val="0"/>
              </a:spcBef>
              <a:spcAft>
                <a:spcPts val="600"/>
              </a:spcAft>
            </a:pPr>
            <a:r>
              <a:rPr lang="en-US" altLang="zh-CN" sz="3200" kern="1200" dirty="0">
                <a:latin typeface="Arial" panose="020B0604020202020204" pitchFamily="34" charset="0"/>
                <a:ea typeface="+mj-ea"/>
                <a:cs typeface="Arial" panose="020B0604020202020204" pitchFamily="34" charset="0"/>
              </a:rPr>
              <a:t>Here are THREE ways to rename yourself:</a:t>
            </a:r>
            <a:endParaRPr lang="en-US" altLang="zh-CN" sz="3200" dirty="0"/>
          </a:p>
          <a:p>
            <a:pPr>
              <a:lnSpc>
                <a:spcPct val="90000"/>
              </a:lnSpc>
              <a:spcBef>
                <a:spcPct val="0"/>
              </a:spcBef>
              <a:spcAft>
                <a:spcPts val="600"/>
              </a:spcAft>
            </a:pPr>
            <a:endParaRPr lang="en-US" altLang="zh-CN" sz="3200" kern="1200" dirty="0">
              <a:latin typeface="Arial" panose="020B0604020202020204" pitchFamily="34" charset="0"/>
              <a:ea typeface="+mj-ea"/>
              <a:cs typeface="Arial" panose="020B0604020202020204" pitchFamily="34" charset="0"/>
            </a:endParaRPr>
          </a:p>
        </p:txBody>
      </p:sp>
      <p:sp>
        <p:nvSpPr>
          <p:cNvPr id="23" name="TextBox 22"/>
          <p:cNvSpPr txBox="1"/>
          <p:nvPr/>
        </p:nvSpPr>
        <p:spPr>
          <a:xfrm>
            <a:off x="312636" y="1256177"/>
            <a:ext cx="2916947" cy="789048"/>
          </a:xfrm>
          <a:prstGeom prst="rect">
            <a:avLst/>
          </a:prstGeom>
        </p:spPr>
        <p:txBody>
          <a:bodyPr vert="horz" lIns="91440" tIns="45720" rIns="91440" bIns="45720" rtlCol="0" anchor="t">
            <a:normAutofit/>
          </a:bodyPr>
          <a:lstStyle/>
          <a:p>
            <a:pPr>
              <a:lnSpc>
                <a:spcPct val="90000"/>
              </a:lnSpc>
              <a:spcBef>
                <a:spcPct val="0"/>
              </a:spcBef>
              <a:spcAft>
                <a:spcPts val="600"/>
              </a:spcAft>
            </a:pPr>
            <a:r>
              <a:rPr lang="en-US" altLang="zh-CN" sz="2400" b="1" kern="1200" dirty="0">
                <a:solidFill>
                  <a:schemeClr val="accent1"/>
                </a:solidFill>
                <a:latin typeface="Arial" panose="020B0604020202020204" pitchFamily="34" charset="0"/>
                <a:ea typeface="+mj-ea"/>
                <a:cs typeface="Arial" panose="020B0604020202020204" pitchFamily="34" charset="0"/>
              </a:rPr>
              <a:t>1. On entry</a:t>
            </a:r>
          </a:p>
        </p:txBody>
      </p:sp>
      <p:sp>
        <p:nvSpPr>
          <p:cNvPr id="28" name="Rectangle 27"/>
          <p:cNvSpPr/>
          <p:nvPr/>
        </p:nvSpPr>
        <p:spPr>
          <a:xfrm>
            <a:off x="535021" y="3583846"/>
            <a:ext cx="3103124" cy="530157"/>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20" name="Picture 19" descr="A screenshot of a computer screen&#10;&#10;Description automatically generated"/>
          <p:cNvPicPr>
            <a:picLocks noChangeAspect="1"/>
          </p:cNvPicPr>
          <p:nvPr/>
        </p:nvPicPr>
        <p:blipFill rotWithShape="1">
          <a:blip r:embed="rId3" cstate="email">
            <a:extLst>
              <a:ext uri="{28A0092B-C50C-407E-A947-70E740481C1C}">
                <a14:useLocalDpi xmlns:a14="http://schemas.microsoft.com/office/drawing/2010/main"/>
              </a:ext>
            </a:extLst>
          </a:blip>
          <a:srcRect r="-374"/>
          <a:stretch>
            <a:fillRect/>
          </a:stretch>
        </p:blipFill>
        <p:spPr>
          <a:xfrm>
            <a:off x="4898131" y="2046308"/>
            <a:ext cx="6284068" cy="3895927"/>
          </a:xfrm>
          <a:prstGeom prst="rect">
            <a:avLst/>
          </a:prstGeom>
        </p:spPr>
      </p:pic>
      <p:sp>
        <p:nvSpPr>
          <p:cNvPr id="25" name="TextBox 24"/>
          <p:cNvSpPr txBox="1"/>
          <p:nvPr/>
        </p:nvSpPr>
        <p:spPr>
          <a:xfrm>
            <a:off x="4824893" y="1256177"/>
            <a:ext cx="7054471" cy="952338"/>
          </a:xfrm>
          <a:prstGeom prst="rect">
            <a:avLst/>
          </a:prstGeom>
        </p:spPr>
        <p:txBody>
          <a:bodyPr vert="horz" lIns="91440" tIns="45720" rIns="91440" bIns="45720" rtlCol="0" anchor="t">
            <a:noAutofit/>
          </a:bodyPr>
          <a:lstStyle/>
          <a:p>
            <a:pPr>
              <a:lnSpc>
                <a:spcPct val="90000"/>
              </a:lnSpc>
              <a:spcBef>
                <a:spcPct val="0"/>
              </a:spcBef>
              <a:spcAft>
                <a:spcPts val="600"/>
              </a:spcAft>
            </a:pPr>
            <a:r>
              <a:rPr lang="en-US" altLang="zh-CN" sz="2400" b="1" dirty="0">
                <a:solidFill>
                  <a:schemeClr val="accent1"/>
                </a:solidFill>
                <a:latin typeface="Arial" panose="020B0604020202020204" pitchFamily="34" charset="0"/>
                <a:ea typeface="+mj-ea"/>
                <a:cs typeface="Arial" panose="020B0604020202020204" pitchFamily="34" charset="0"/>
              </a:rPr>
              <a:t>2. In the main session of the online conference, </a:t>
            </a:r>
            <a:br>
              <a:rPr lang="en-US" altLang="zh-CN" sz="2400" b="1" dirty="0">
                <a:solidFill>
                  <a:schemeClr val="accent1"/>
                </a:solidFill>
                <a:latin typeface="Arial" panose="020B0604020202020204" pitchFamily="34" charset="0"/>
                <a:ea typeface="+mj-ea"/>
                <a:cs typeface="Arial" panose="020B0604020202020204" pitchFamily="34" charset="0"/>
              </a:rPr>
            </a:br>
            <a:r>
              <a:rPr lang="en-US" altLang="zh-CN" sz="2400" b="1" dirty="0">
                <a:solidFill>
                  <a:schemeClr val="accent1"/>
                </a:solidFill>
                <a:latin typeface="Arial" panose="020B0604020202020204" pitchFamily="34" charset="0"/>
                <a:ea typeface="+mj-ea"/>
                <a:cs typeface="Arial" panose="020B0604020202020204" pitchFamily="34" charset="0"/>
              </a:rPr>
              <a:t>    click top-right corner of your photo</a:t>
            </a:r>
          </a:p>
        </p:txBody>
      </p:sp>
      <p:sp>
        <p:nvSpPr>
          <p:cNvPr id="26" name="Oval 25"/>
          <p:cNvSpPr/>
          <p:nvPr/>
        </p:nvSpPr>
        <p:spPr>
          <a:xfrm>
            <a:off x="10899743" y="2437725"/>
            <a:ext cx="218947" cy="218947"/>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n w="38100">
                <a:solidFill>
                  <a:srgbClr val="FF0000"/>
                </a:solidFill>
              </a:ln>
              <a:noFill/>
            </a:endParaRPr>
          </a:p>
        </p:txBody>
      </p:sp>
      <p:sp>
        <p:nvSpPr>
          <p:cNvPr id="27" name="Oval 26"/>
          <p:cNvSpPr/>
          <p:nvPr/>
        </p:nvSpPr>
        <p:spPr>
          <a:xfrm>
            <a:off x="9614170" y="3019850"/>
            <a:ext cx="1037617" cy="175069"/>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n w="38100">
                <a:solidFill>
                  <a:srgbClr val="FF0000"/>
                </a:solidFill>
              </a:ln>
              <a:noFill/>
            </a:endParaRPr>
          </a:p>
        </p:txBody>
      </p:sp>
      <p:sp>
        <p:nvSpPr>
          <p:cNvPr id="29" name="Rectangle 28"/>
          <p:cNvSpPr/>
          <p:nvPr/>
        </p:nvSpPr>
        <p:spPr>
          <a:xfrm>
            <a:off x="5448497" y="3318767"/>
            <a:ext cx="2018464" cy="1174902"/>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screenshot of a cell phone&#10;&#10;Description automatically generated"/>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385224" y="1760368"/>
            <a:ext cx="5132250" cy="3893431"/>
          </a:xfrm>
          <a:prstGeom prst="rect">
            <a:avLst/>
          </a:prstGeom>
        </p:spPr>
      </p:pic>
      <p:grpSp>
        <p:nvGrpSpPr>
          <p:cNvPr id="5" name="Group 4"/>
          <p:cNvGrpSpPr/>
          <p:nvPr/>
        </p:nvGrpSpPr>
        <p:grpSpPr>
          <a:xfrm>
            <a:off x="1326682" y="2054843"/>
            <a:ext cx="4503428" cy="1570761"/>
            <a:chOff x="6515994" y="1465668"/>
            <a:chExt cx="4503428" cy="1570761"/>
          </a:xfrm>
        </p:grpSpPr>
        <p:sp>
          <p:nvSpPr>
            <p:cNvPr id="6" name="Oval 5"/>
            <p:cNvSpPr/>
            <p:nvPr/>
          </p:nvSpPr>
          <p:spPr>
            <a:xfrm>
              <a:off x="7560126" y="1465668"/>
              <a:ext cx="3459296" cy="789048"/>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TextBox 6"/>
            <p:cNvSpPr txBox="1"/>
            <p:nvPr/>
          </p:nvSpPr>
          <p:spPr>
            <a:xfrm>
              <a:off x="6515994" y="2390098"/>
              <a:ext cx="2834024" cy="646331"/>
            </a:xfrm>
            <a:prstGeom prst="rect">
              <a:avLst/>
            </a:prstGeom>
            <a:noFill/>
            <a:ln w="12700">
              <a:solidFill>
                <a:srgbClr val="FF0000"/>
              </a:solidFill>
            </a:ln>
          </p:spPr>
          <p:txBody>
            <a:bodyPr wrap="square" rtlCol="0">
              <a:spAutoFit/>
            </a:bodyPr>
            <a:lstStyle/>
            <a:p>
              <a:r>
                <a:rPr lang="en-GB" altLang="zh-CN" dirty="0">
                  <a:solidFill>
                    <a:srgbClr val="FF0000"/>
                  </a:solidFill>
                </a:rPr>
                <a:t>Next to your name, click more to rename yourself.</a:t>
              </a:r>
              <a:endParaRPr lang="zh-CN" altLang="en-US" dirty="0">
                <a:solidFill>
                  <a:srgbClr val="FF0000"/>
                </a:solidFill>
              </a:endParaRPr>
            </a:p>
          </p:txBody>
        </p:sp>
      </p:grpSp>
      <p:sp>
        <p:nvSpPr>
          <p:cNvPr id="8" name="TextBox 7"/>
          <p:cNvSpPr txBox="1"/>
          <p:nvPr/>
        </p:nvSpPr>
        <p:spPr>
          <a:xfrm>
            <a:off x="312636" y="445392"/>
            <a:ext cx="10541990" cy="789048"/>
          </a:xfrm>
          <a:prstGeom prst="rect">
            <a:avLst/>
          </a:prstGeom>
        </p:spPr>
        <p:txBody>
          <a:bodyPr vert="horz" lIns="91440" tIns="45720" rIns="91440" bIns="45720" rtlCol="0" anchor="t">
            <a:normAutofit/>
          </a:bodyPr>
          <a:lstStyle/>
          <a:p>
            <a:pPr>
              <a:lnSpc>
                <a:spcPct val="90000"/>
              </a:lnSpc>
              <a:spcBef>
                <a:spcPct val="0"/>
              </a:spcBef>
              <a:spcAft>
                <a:spcPts val="600"/>
              </a:spcAft>
            </a:pPr>
            <a:r>
              <a:rPr lang="en-US" altLang="zh-CN" sz="3200" kern="1200" dirty="0">
                <a:latin typeface="Arial" panose="020B0604020202020204" pitchFamily="34" charset="0"/>
                <a:ea typeface="+mj-ea"/>
                <a:cs typeface="Arial" panose="020B0604020202020204" pitchFamily="34" charset="0"/>
              </a:rPr>
              <a:t>THREE ways to rename yourself:</a:t>
            </a:r>
            <a:endParaRPr lang="en-US" altLang="zh-CN" sz="3200" dirty="0"/>
          </a:p>
          <a:p>
            <a:pPr>
              <a:lnSpc>
                <a:spcPct val="90000"/>
              </a:lnSpc>
              <a:spcBef>
                <a:spcPct val="0"/>
              </a:spcBef>
              <a:spcAft>
                <a:spcPts val="600"/>
              </a:spcAft>
            </a:pPr>
            <a:endParaRPr lang="en-US" altLang="zh-CN" sz="3200" kern="1200" dirty="0">
              <a:latin typeface="Arial" panose="020B0604020202020204" pitchFamily="34" charset="0"/>
              <a:ea typeface="+mj-ea"/>
              <a:cs typeface="Arial" panose="020B0604020202020204" pitchFamily="34" charset="0"/>
            </a:endParaRPr>
          </a:p>
        </p:txBody>
      </p:sp>
      <p:sp>
        <p:nvSpPr>
          <p:cNvPr id="9" name="TextBox 8"/>
          <p:cNvSpPr txBox="1"/>
          <p:nvPr/>
        </p:nvSpPr>
        <p:spPr>
          <a:xfrm>
            <a:off x="312636" y="1256177"/>
            <a:ext cx="4220453" cy="789048"/>
          </a:xfrm>
          <a:prstGeom prst="rect">
            <a:avLst/>
          </a:prstGeom>
        </p:spPr>
        <p:txBody>
          <a:bodyPr vert="horz" lIns="91440" tIns="45720" rIns="91440" bIns="45720" rtlCol="0" anchor="t">
            <a:normAutofit/>
          </a:bodyPr>
          <a:lstStyle/>
          <a:p>
            <a:pPr>
              <a:lnSpc>
                <a:spcPct val="90000"/>
              </a:lnSpc>
              <a:spcBef>
                <a:spcPct val="0"/>
              </a:spcBef>
              <a:spcAft>
                <a:spcPts val="600"/>
              </a:spcAft>
            </a:pPr>
            <a:r>
              <a:rPr lang="en-US" altLang="zh-CN" sz="2400" b="1" dirty="0">
                <a:solidFill>
                  <a:schemeClr val="accent1"/>
                </a:solidFill>
                <a:latin typeface="Arial" panose="020B0604020202020204" pitchFamily="34" charset="0"/>
                <a:ea typeface="+mj-ea"/>
                <a:cs typeface="Arial" panose="020B0604020202020204" pitchFamily="34" charset="0"/>
              </a:rPr>
              <a:t>3. On participants window</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screenshot of a cell phone&#10;&#10;Description automatically generated"/>
          <p:cNvPicPr>
            <a:picLocks noChangeAspect="1"/>
          </p:cNvPicPr>
          <p:nvPr/>
        </p:nvPicPr>
        <p:blipFill rotWithShape="1">
          <a:blip r:embed="rId2" cstate="email">
            <a:extLst>
              <a:ext uri="{28A0092B-C50C-407E-A947-70E740481C1C}">
                <a14:useLocalDpi xmlns:a14="http://schemas.microsoft.com/office/drawing/2010/main"/>
              </a:ext>
            </a:extLst>
          </a:blip>
          <a:srcRect/>
          <a:stretch>
            <a:fillRect/>
          </a:stretch>
        </p:blipFill>
        <p:spPr>
          <a:xfrm>
            <a:off x="4228396" y="282103"/>
            <a:ext cx="7706535" cy="5593403"/>
          </a:xfrm>
          <a:prstGeom prst="rect">
            <a:avLst/>
          </a:prstGeom>
        </p:spPr>
      </p:pic>
      <p:sp>
        <p:nvSpPr>
          <p:cNvPr id="6" name="TextBox 5"/>
          <p:cNvSpPr txBox="1"/>
          <p:nvPr/>
        </p:nvSpPr>
        <p:spPr>
          <a:xfrm>
            <a:off x="446050" y="452284"/>
            <a:ext cx="3454741" cy="6055520"/>
          </a:xfrm>
          <a:prstGeom prst="rect">
            <a:avLst/>
          </a:prstGeom>
        </p:spPr>
        <p:txBody>
          <a:bodyPr vert="horz" lIns="91440" tIns="45720" rIns="91440" bIns="45720" rtlCol="0" anchor="t">
            <a:normAutofit fontScale="92500"/>
          </a:bodyPr>
          <a:lstStyle/>
          <a:p>
            <a:pPr>
              <a:lnSpc>
                <a:spcPct val="90000"/>
              </a:lnSpc>
              <a:spcBef>
                <a:spcPct val="0"/>
              </a:spcBef>
              <a:spcAft>
                <a:spcPts val="600"/>
              </a:spcAft>
            </a:pPr>
            <a:r>
              <a:rPr lang="en-US" altLang="zh-CN" sz="2400" kern="1200" dirty="0">
                <a:latin typeface="Arial" panose="020B0604020202020204" pitchFamily="34" charset="0"/>
                <a:ea typeface="+mj-ea"/>
                <a:cs typeface="Arial" panose="020B0604020202020204" pitchFamily="34" charset="0"/>
              </a:rPr>
              <a:t>You are now in the main session of the online conference. </a:t>
            </a:r>
          </a:p>
          <a:p>
            <a:pPr>
              <a:lnSpc>
                <a:spcPct val="90000"/>
              </a:lnSpc>
              <a:spcBef>
                <a:spcPct val="0"/>
              </a:spcBef>
              <a:spcAft>
                <a:spcPts val="600"/>
              </a:spcAft>
            </a:pPr>
            <a:endParaRPr lang="en-US" altLang="zh-CN" sz="2400" dirty="0">
              <a:latin typeface="Arial" panose="020B0604020202020204" pitchFamily="34" charset="0"/>
              <a:ea typeface="+mj-ea"/>
              <a:cs typeface="Arial" panose="020B0604020202020204" pitchFamily="34" charset="0"/>
            </a:endParaRPr>
          </a:p>
          <a:p>
            <a:pPr>
              <a:lnSpc>
                <a:spcPct val="90000"/>
              </a:lnSpc>
              <a:spcBef>
                <a:spcPct val="0"/>
              </a:spcBef>
              <a:spcAft>
                <a:spcPts val="600"/>
              </a:spcAft>
            </a:pPr>
            <a:r>
              <a:rPr lang="en-US" altLang="zh-CN" sz="2400" kern="1200" dirty="0">
                <a:latin typeface="Arial" panose="020B0604020202020204" pitchFamily="34" charset="0"/>
                <a:ea typeface="+mj-ea"/>
                <a:cs typeface="Arial" panose="020B0604020202020204" pitchFamily="34" charset="0"/>
              </a:rPr>
              <a:t>When the host has started breakout rooms feature, you will see a </a:t>
            </a:r>
            <a:r>
              <a:rPr lang="en-US" altLang="zh-CN" sz="2400" b="1" kern="1200" dirty="0">
                <a:latin typeface="Arial" panose="020B0604020202020204" pitchFamily="34" charset="0"/>
                <a:ea typeface="+mj-ea"/>
                <a:cs typeface="Arial" panose="020B0604020202020204" pitchFamily="34" charset="0"/>
              </a:rPr>
              <a:t>pop-up window</a:t>
            </a:r>
            <a:r>
              <a:rPr lang="en-US" altLang="zh-CN" sz="2400" kern="1200" dirty="0">
                <a:latin typeface="Arial" panose="020B0604020202020204" pitchFamily="34" charset="0"/>
                <a:ea typeface="+mj-ea"/>
                <a:cs typeface="Arial" panose="020B0604020202020204" pitchFamily="34" charset="0"/>
              </a:rPr>
              <a:t> to enter the room.</a:t>
            </a:r>
          </a:p>
          <a:p>
            <a:pPr>
              <a:lnSpc>
                <a:spcPct val="90000"/>
              </a:lnSpc>
              <a:spcBef>
                <a:spcPct val="0"/>
              </a:spcBef>
              <a:spcAft>
                <a:spcPts val="600"/>
              </a:spcAft>
            </a:pPr>
            <a:r>
              <a:rPr lang="en-US" altLang="zh-CN" sz="2400" b="1" dirty="0">
                <a:solidFill>
                  <a:schemeClr val="accent1"/>
                </a:solidFill>
                <a:latin typeface="Arial" panose="020B0604020202020204" pitchFamily="34" charset="0"/>
                <a:ea typeface="+mj-ea"/>
                <a:cs typeface="Arial" panose="020B0604020202020204" pitchFamily="34" charset="0"/>
              </a:rPr>
              <a:t>Please immediately press JOIN to enter. </a:t>
            </a:r>
          </a:p>
          <a:p>
            <a:pPr>
              <a:lnSpc>
                <a:spcPct val="90000"/>
              </a:lnSpc>
              <a:spcBef>
                <a:spcPct val="0"/>
              </a:spcBef>
              <a:spcAft>
                <a:spcPts val="600"/>
              </a:spcAft>
            </a:pPr>
            <a:endParaRPr lang="en-US" altLang="zh-CN" sz="2400" dirty="0">
              <a:latin typeface="Arial" panose="020B0604020202020204" pitchFamily="34" charset="0"/>
              <a:ea typeface="+mj-ea"/>
              <a:cs typeface="Arial" panose="020B0604020202020204" pitchFamily="34" charset="0"/>
            </a:endParaRPr>
          </a:p>
          <a:p>
            <a:pPr>
              <a:lnSpc>
                <a:spcPct val="90000"/>
              </a:lnSpc>
              <a:spcBef>
                <a:spcPct val="0"/>
              </a:spcBef>
              <a:spcAft>
                <a:spcPts val="600"/>
              </a:spcAft>
            </a:pPr>
            <a:r>
              <a:rPr lang="en-US" altLang="zh-CN" sz="2400" dirty="0">
                <a:latin typeface="Arial" panose="020B0604020202020204" pitchFamily="34" charset="0"/>
                <a:ea typeface="+mj-ea"/>
                <a:cs typeface="Arial" panose="020B0604020202020204" pitchFamily="34" charset="0"/>
              </a:rPr>
              <a:t>Once the breakout rooms feature is on, you will see the </a:t>
            </a:r>
            <a:r>
              <a:rPr lang="en-US" altLang="zh-CN" sz="2400" dirty="0">
                <a:solidFill>
                  <a:schemeClr val="accent1"/>
                </a:solidFill>
                <a:latin typeface="Arial" panose="020B0604020202020204" pitchFamily="34" charset="0"/>
                <a:ea typeface="+mj-ea"/>
                <a:cs typeface="Arial" panose="020B0604020202020204" pitchFamily="34" charset="0"/>
              </a:rPr>
              <a:t>breakout rooms icon</a:t>
            </a:r>
            <a:r>
              <a:rPr lang="en-US" altLang="zh-CN" sz="2400" dirty="0">
                <a:latin typeface="Arial" panose="020B0604020202020204" pitchFamily="34" charset="0"/>
                <a:ea typeface="+mj-ea"/>
                <a:cs typeface="Arial" panose="020B0604020202020204" pitchFamily="34" charset="0"/>
              </a:rPr>
              <a:t> at the bottom when you are in the main session of the online conference. </a:t>
            </a:r>
            <a:endParaRPr lang="en-US" altLang="zh-CN" sz="2400" dirty="0"/>
          </a:p>
          <a:p>
            <a:pPr>
              <a:lnSpc>
                <a:spcPct val="90000"/>
              </a:lnSpc>
              <a:spcBef>
                <a:spcPct val="0"/>
              </a:spcBef>
              <a:spcAft>
                <a:spcPts val="600"/>
              </a:spcAft>
            </a:pPr>
            <a:endParaRPr lang="en-US" altLang="zh-CN" sz="2400" kern="1200" dirty="0">
              <a:latin typeface="Arial" panose="020B0604020202020204" pitchFamily="34" charset="0"/>
              <a:ea typeface="+mj-ea"/>
              <a:cs typeface="Arial" panose="020B0604020202020204" pitchFamily="34" charset="0"/>
            </a:endParaRPr>
          </a:p>
        </p:txBody>
      </p:sp>
      <p:sp>
        <p:nvSpPr>
          <p:cNvPr id="7" name="Rectangle 6"/>
          <p:cNvSpPr/>
          <p:nvPr/>
        </p:nvSpPr>
        <p:spPr>
          <a:xfrm>
            <a:off x="7752945" y="2519464"/>
            <a:ext cx="2198451" cy="1108953"/>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Oval 7"/>
          <p:cNvSpPr/>
          <p:nvPr/>
        </p:nvSpPr>
        <p:spPr>
          <a:xfrm>
            <a:off x="8628434" y="5457217"/>
            <a:ext cx="612843" cy="612843"/>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Rectangle 8"/>
          <p:cNvSpPr/>
          <p:nvPr/>
        </p:nvSpPr>
        <p:spPr>
          <a:xfrm>
            <a:off x="4096178" y="219630"/>
            <a:ext cx="1601799" cy="389107"/>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TextBox 9"/>
          <p:cNvSpPr txBox="1"/>
          <p:nvPr/>
        </p:nvSpPr>
        <p:spPr>
          <a:xfrm>
            <a:off x="4208834" y="671210"/>
            <a:ext cx="1887166" cy="1477328"/>
          </a:xfrm>
          <a:prstGeom prst="rect">
            <a:avLst/>
          </a:prstGeom>
          <a:noFill/>
        </p:spPr>
        <p:txBody>
          <a:bodyPr wrap="square" rtlCol="0">
            <a:spAutoFit/>
          </a:bodyPr>
          <a:lstStyle/>
          <a:p>
            <a:r>
              <a:rPr lang="en-GB" altLang="zh-CN" dirty="0">
                <a:solidFill>
                  <a:srgbClr val="FF0000"/>
                </a:solidFill>
              </a:rPr>
              <a:t>Here you can </a:t>
            </a:r>
            <a:br>
              <a:rPr lang="en-GB" altLang="zh-CN" dirty="0">
                <a:solidFill>
                  <a:srgbClr val="FF0000"/>
                </a:solidFill>
              </a:rPr>
            </a:br>
            <a:r>
              <a:rPr lang="en-GB" altLang="zh-CN" dirty="0">
                <a:solidFill>
                  <a:srgbClr val="FF0000"/>
                </a:solidFill>
              </a:rPr>
              <a:t>see you are in the main session</a:t>
            </a:r>
            <a:r>
              <a:rPr lang="zh-CN" altLang="en-US" dirty="0">
                <a:solidFill>
                  <a:srgbClr val="FF0000"/>
                </a:solidFill>
              </a:rPr>
              <a:t> </a:t>
            </a:r>
            <a:r>
              <a:rPr lang="en-GB" altLang="zh-CN" dirty="0">
                <a:solidFill>
                  <a:srgbClr val="FF0000"/>
                </a:solidFill>
              </a:rPr>
              <a:t>of</a:t>
            </a:r>
            <a:r>
              <a:rPr lang="zh-CN" altLang="en-US" dirty="0">
                <a:solidFill>
                  <a:srgbClr val="FF0000"/>
                </a:solidFill>
              </a:rPr>
              <a:t> </a:t>
            </a:r>
            <a:r>
              <a:rPr lang="en-GB" altLang="zh-CN" dirty="0">
                <a:solidFill>
                  <a:srgbClr val="FF0000"/>
                </a:solidFill>
              </a:rPr>
              <a:t>the</a:t>
            </a:r>
            <a:r>
              <a:rPr lang="zh-CN" altLang="en-US" dirty="0">
                <a:solidFill>
                  <a:srgbClr val="FF0000"/>
                </a:solidFill>
              </a:rPr>
              <a:t> </a:t>
            </a:r>
            <a:r>
              <a:rPr lang="en-GB" altLang="zh-CN" dirty="0">
                <a:solidFill>
                  <a:srgbClr val="FF0000"/>
                </a:solidFill>
              </a:rPr>
              <a:t>online</a:t>
            </a:r>
            <a:r>
              <a:rPr lang="zh-CN" altLang="en-US" dirty="0">
                <a:solidFill>
                  <a:srgbClr val="FF0000"/>
                </a:solidFill>
              </a:rPr>
              <a:t> </a:t>
            </a:r>
            <a:r>
              <a:rPr lang="en-GB" altLang="zh-CN" dirty="0">
                <a:solidFill>
                  <a:srgbClr val="FF0000"/>
                </a:solidFill>
              </a:rPr>
              <a:t>conference</a:t>
            </a:r>
          </a:p>
        </p:txBody>
      </p:sp>
      <p:cxnSp>
        <p:nvCxnSpPr>
          <p:cNvPr id="12" name="Straight Connector 11"/>
          <p:cNvCxnSpPr/>
          <p:nvPr/>
        </p:nvCxnSpPr>
        <p:spPr>
          <a:xfrm>
            <a:off x="3454400" y="2630311"/>
            <a:ext cx="4298545" cy="208139"/>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a:endCxn id="8" idx="0"/>
          </p:cNvCxnSpPr>
          <p:nvPr/>
        </p:nvCxnSpPr>
        <p:spPr>
          <a:xfrm>
            <a:off x="3563567" y="4967111"/>
            <a:ext cx="5371289" cy="490106"/>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screenshot of a cell phone&#10;&#10;Description automatically generated"/>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318305" y="1633220"/>
            <a:ext cx="3586298" cy="2012188"/>
          </a:xfrm>
          <a:prstGeom prst="rect">
            <a:avLst/>
          </a:prstGeom>
        </p:spPr>
      </p:pic>
      <p:sp>
        <p:nvSpPr>
          <p:cNvPr id="6" name="TextBox 5"/>
          <p:cNvSpPr txBox="1"/>
          <p:nvPr/>
        </p:nvSpPr>
        <p:spPr>
          <a:xfrm>
            <a:off x="318305" y="293788"/>
            <a:ext cx="4025095" cy="1535012"/>
          </a:xfrm>
          <a:prstGeom prst="rect">
            <a:avLst/>
          </a:prstGeom>
        </p:spPr>
        <p:txBody>
          <a:bodyPr vert="horz" lIns="91440" tIns="45720" rIns="91440" bIns="45720" rtlCol="0" anchor="t">
            <a:normAutofit/>
          </a:bodyPr>
          <a:lstStyle/>
          <a:p>
            <a:pPr>
              <a:lnSpc>
                <a:spcPct val="90000"/>
              </a:lnSpc>
              <a:spcBef>
                <a:spcPct val="0"/>
              </a:spcBef>
              <a:spcAft>
                <a:spcPts val="600"/>
              </a:spcAft>
            </a:pPr>
            <a:r>
              <a:rPr lang="en-US" altLang="zh-CN" sz="2400" kern="1200" dirty="0">
                <a:latin typeface="Arial" panose="020B0604020202020204" pitchFamily="34" charset="0"/>
                <a:ea typeface="+mj-ea"/>
                <a:cs typeface="Arial" panose="020B0604020202020204" pitchFamily="34" charset="0"/>
              </a:rPr>
              <a:t>Once you click JOIN the breakout room, it will direct you to your assigned room.</a:t>
            </a:r>
            <a:endParaRPr lang="en-US" altLang="zh-CN" sz="2400" dirty="0"/>
          </a:p>
          <a:p>
            <a:pPr>
              <a:lnSpc>
                <a:spcPct val="90000"/>
              </a:lnSpc>
              <a:spcBef>
                <a:spcPct val="0"/>
              </a:spcBef>
              <a:spcAft>
                <a:spcPts val="600"/>
              </a:spcAft>
            </a:pPr>
            <a:endParaRPr lang="en-US" altLang="zh-CN" sz="2400" kern="1200" dirty="0">
              <a:latin typeface="Arial" panose="020B0604020202020204" pitchFamily="34" charset="0"/>
              <a:ea typeface="+mj-ea"/>
              <a:cs typeface="Arial" panose="020B0604020202020204" pitchFamily="34" charset="0"/>
            </a:endParaRPr>
          </a:p>
        </p:txBody>
      </p:sp>
      <p:pic>
        <p:nvPicPr>
          <p:cNvPr id="8" name="Picture 7" descr="A screenshot of a computer screen&#10;&#10;Description automatically generated"/>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4536737" y="1082040"/>
            <a:ext cx="7330985" cy="5126736"/>
          </a:xfrm>
          <a:prstGeom prst="rect">
            <a:avLst/>
          </a:prstGeom>
        </p:spPr>
      </p:pic>
      <p:sp>
        <p:nvSpPr>
          <p:cNvPr id="9" name="TextBox 8"/>
          <p:cNvSpPr txBox="1"/>
          <p:nvPr/>
        </p:nvSpPr>
        <p:spPr>
          <a:xfrm>
            <a:off x="4536737" y="293788"/>
            <a:ext cx="7330985" cy="1058357"/>
          </a:xfrm>
          <a:prstGeom prst="rect">
            <a:avLst/>
          </a:prstGeom>
        </p:spPr>
        <p:txBody>
          <a:bodyPr vert="horz" lIns="91440" tIns="45720" rIns="91440" bIns="45720" rtlCol="0" anchor="t">
            <a:normAutofit/>
          </a:bodyPr>
          <a:lstStyle/>
          <a:p>
            <a:pPr>
              <a:lnSpc>
                <a:spcPct val="90000"/>
              </a:lnSpc>
              <a:spcBef>
                <a:spcPct val="0"/>
              </a:spcBef>
              <a:spcAft>
                <a:spcPts val="600"/>
              </a:spcAft>
            </a:pPr>
            <a:r>
              <a:rPr lang="en-US" altLang="zh-CN" sz="2400" kern="1200" dirty="0">
                <a:latin typeface="Arial" panose="020B0604020202020204" pitchFamily="34" charset="0"/>
                <a:ea typeface="+mj-ea"/>
                <a:cs typeface="Arial" panose="020B0604020202020204" pitchFamily="34" charset="0"/>
              </a:rPr>
              <a:t>When you are in </a:t>
            </a:r>
            <a:r>
              <a:rPr lang="en-US" altLang="zh-CN" sz="2400" b="1" kern="1200" dirty="0">
                <a:latin typeface="Arial" panose="020B0604020202020204" pitchFamily="34" charset="0"/>
                <a:ea typeface="+mj-ea"/>
                <a:cs typeface="Arial" panose="020B0604020202020204" pitchFamily="34" charset="0"/>
              </a:rPr>
              <a:t>the breakout room</a:t>
            </a:r>
            <a:r>
              <a:rPr lang="en-US" altLang="zh-CN" sz="2400" kern="1200" dirty="0">
                <a:latin typeface="Arial" panose="020B0604020202020204" pitchFamily="34" charset="0"/>
                <a:ea typeface="+mj-ea"/>
                <a:cs typeface="Arial" panose="020B0604020202020204" pitchFamily="34" charset="0"/>
              </a:rPr>
              <a:t>, you can use </a:t>
            </a:r>
            <a:r>
              <a:rPr lang="en-US" altLang="zh-CN" sz="2400" kern="1200" dirty="0">
                <a:solidFill>
                  <a:schemeClr val="accent1"/>
                </a:solidFill>
                <a:latin typeface="Arial" panose="020B0604020202020204" pitchFamily="34" charset="0"/>
                <a:ea typeface="+mj-ea"/>
                <a:cs typeface="Arial" panose="020B0604020202020204" pitchFamily="34" charset="0"/>
              </a:rPr>
              <a:t>share screen </a:t>
            </a:r>
            <a:r>
              <a:rPr lang="en-US" altLang="zh-CN" sz="2400" kern="1200" dirty="0">
                <a:latin typeface="Arial" panose="020B0604020202020204" pitchFamily="34" charset="0"/>
                <a:ea typeface="+mj-ea"/>
                <a:cs typeface="Arial" panose="020B0604020202020204" pitchFamily="34" charset="0"/>
              </a:rPr>
              <a:t>to present PPT.  </a:t>
            </a:r>
            <a:endParaRPr lang="en-US" altLang="zh-CN" sz="2400" dirty="0"/>
          </a:p>
          <a:p>
            <a:pPr>
              <a:lnSpc>
                <a:spcPct val="90000"/>
              </a:lnSpc>
              <a:spcBef>
                <a:spcPct val="0"/>
              </a:spcBef>
              <a:spcAft>
                <a:spcPts val="600"/>
              </a:spcAft>
            </a:pPr>
            <a:endParaRPr lang="en-US" altLang="zh-CN" sz="2400" kern="1200" dirty="0">
              <a:latin typeface="Arial" panose="020B0604020202020204" pitchFamily="34" charset="0"/>
              <a:ea typeface="+mj-ea"/>
              <a:cs typeface="Arial" panose="020B0604020202020204" pitchFamily="34" charset="0"/>
            </a:endParaRPr>
          </a:p>
        </p:txBody>
      </p:sp>
      <p:sp>
        <p:nvSpPr>
          <p:cNvPr id="10" name="Oval 9"/>
          <p:cNvSpPr/>
          <p:nvPr/>
        </p:nvSpPr>
        <p:spPr>
          <a:xfrm>
            <a:off x="7864458" y="5760201"/>
            <a:ext cx="603115" cy="603115"/>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Rectangle 15"/>
          <p:cNvSpPr/>
          <p:nvPr/>
        </p:nvSpPr>
        <p:spPr>
          <a:xfrm>
            <a:off x="4536737" y="1030873"/>
            <a:ext cx="1601799" cy="389107"/>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TextBox 16"/>
          <p:cNvSpPr txBox="1"/>
          <p:nvPr/>
        </p:nvSpPr>
        <p:spPr>
          <a:xfrm>
            <a:off x="4779906" y="1472676"/>
            <a:ext cx="1887166" cy="1200329"/>
          </a:xfrm>
          <a:prstGeom prst="rect">
            <a:avLst/>
          </a:prstGeom>
          <a:noFill/>
        </p:spPr>
        <p:txBody>
          <a:bodyPr wrap="square" rtlCol="0">
            <a:spAutoFit/>
          </a:bodyPr>
          <a:lstStyle/>
          <a:p>
            <a:r>
              <a:rPr lang="en-GB" altLang="zh-CN" dirty="0">
                <a:solidFill>
                  <a:schemeClr val="bg1"/>
                </a:solidFill>
              </a:rPr>
              <a:t>Here you can see you are in a breakout room R01</a:t>
            </a:r>
            <a:endParaRPr lang="zh-CN" altLang="en-US" dirty="0">
              <a:solidFill>
                <a:schemeClr val="bg1"/>
              </a:solidFill>
            </a:endParaRPr>
          </a:p>
        </p:txBody>
      </p:sp>
      <p:sp>
        <p:nvSpPr>
          <p:cNvPr id="19" name="TextBox 18"/>
          <p:cNvSpPr txBox="1"/>
          <p:nvPr/>
        </p:nvSpPr>
        <p:spPr>
          <a:xfrm>
            <a:off x="8599251" y="4786009"/>
            <a:ext cx="2971869" cy="840230"/>
          </a:xfrm>
          <a:prstGeom prst="rect">
            <a:avLst/>
          </a:prstGeom>
          <a:noFill/>
          <a:ln>
            <a:solidFill>
              <a:schemeClr val="bg1"/>
            </a:solidFill>
          </a:ln>
        </p:spPr>
        <p:txBody>
          <a:bodyPr wrap="square" rtlCol="0">
            <a:spAutoFit/>
          </a:bodyPr>
          <a:lstStyle/>
          <a:p>
            <a:pPr>
              <a:lnSpc>
                <a:spcPct val="90000"/>
              </a:lnSpc>
              <a:spcBef>
                <a:spcPct val="0"/>
              </a:spcBef>
              <a:spcAft>
                <a:spcPts val="600"/>
              </a:spcAft>
            </a:pPr>
            <a:r>
              <a:rPr lang="en-US" altLang="zh-CN" dirty="0">
                <a:solidFill>
                  <a:schemeClr val="bg1"/>
                </a:solidFill>
                <a:latin typeface="Arial" panose="020B0604020202020204" pitchFamily="34" charset="0"/>
                <a:cs typeface="Arial" panose="020B0604020202020204" pitchFamily="34" charset="0"/>
              </a:rPr>
              <a:t>In the breakout room, you will NOT see the breakout room icon at the bottom.</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681</Words>
  <Application>Microsoft Office PowerPoint</Application>
  <PresentationFormat>Custom</PresentationFormat>
  <Paragraphs>68</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个人用户</dc:creator>
  <cp:lastModifiedBy>Hamide Ozdemir</cp:lastModifiedBy>
  <cp:revision>191</cp:revision>
  <dcterms:created xsi:type="dcterms:W3CDTF">2020-04-15T11:31:00Z</dcterms:created>
  <dcterms:modified xsi:type="dcterms:W3CDTF">2020-07-14T12:30:20Z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2052-11.1.0.9584</vt:lpwstr>
  </property>
</Properties>
</file>